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376" r:id="rId2"/>
  </p:sldIdLst>
  <p:sldSz cx="12192000" cy="6858000"/>
  <p:notesSz cx="6888163" cy="100203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774FB"/>
    <a:srgbClr val="9C3C9E"/>
    <a:srgbClr val="AC75D5"/>
    <a:srgbClr val="A7FFCF"/>
    <a:srgbClr val="71FFB1"/>
    <a:srgbClr val="00FCF6"/>
    <a:srgbClr val="A7E8FF"/>
    <a:srgbClr val="229A3F"/>
    <a:srgbClr val="9BFFFF"/>
    <a:srgbClr val="6D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815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672" y="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4871" cy="502755"/>
          </a:xfrm>
          <a:prstGeom prst="rect">
            <a:avLst/>
          </a:prstGeom>
        </p:spPr>
        <p:txBody>
          <a:bodyPr vert="horz" lIns="96616" tIns="48308" rIns="96616" bIns="48308" rtlCol="0"/>
          <a:lstStyle>
            <a:lvl1pPr algn="l">
              <a:defRPr sz="13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901698" y="0"/>
            <a:ext cx="2984871" cy="502755"/>
          </a:xfrm>
          <a:prstGeom prst="rect">
            <a:avLst/>
          </a:prstGeom>
        </p:spPr>
        <p:txBody>
          <a:bodyPr vert="horz" lIns="96616" tIns="48308" rIns="96616" bIns="48308" rtlCol="0"/>
          <a:lstStyle>
            <a:lvl1pPr algn="r">
              <a:defRPr sz="1300"/>
            </a:lvl1pPr>
          </a:lstStyle>
          <a:p>
            <a:fld id="{C28E9006-6465-444A-BFAE-02464AA7801E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39738" y="1252538"/>
            <a:ext cx="6008687" cy="33813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16" tIns="48308" rIns="96616" bIns="48308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8817" y="4822269"/>
            <a:ext cx="5510530" cy="3945493"/>
          </a:xfrm>
          <a:prstGeom prst="rect">
            <a:avLst/>
          </a:prstGeom>
        </p:spPr>
        <p:txBody>
          <a:bodyPr vert="horz" lIns="96616" tIns="48308" rIns="96616" bIns="48308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517547"/>
            <a:ext cx="2984871" cy="502754"/>
          </a:xfrm>
          <a:prstGeom prst="rect">
            <a:avLst/>
          </a:prstGeom>
        </p:spPr>
        <p:txBody>
          <a:bodyPr vert="horz" lIns="96616" tIns="48308" rIns="96616" bIns="48308" rtlCol="0" anchor="b"/>
          <a:lstStyle>
            <a:lvl1pPr algn="l">
              <a:defRPr sz="13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901698" y="9517547"/>
            <a:ext cx="2984871" cy="502754"/>
          </a:xfrm>
          <a:prstGeom prst="rect">
            <a:avLst/>
          </a:prstGeom>
        </p:spPr>
        <p:txBody>
          <a:bodyPr vert="horz" lIns="96616" tIns="48308" rIns="96616" bIns="48308" rtlCol="0" anchor="b"/>
          <a:lstStyle>
            <a:lvl1pPr algn="r">
              <a:defRPr sz="1300"/>
            </a:lvl1pPr>
          </a:lstStyle>
          <a:p>
            <a:fld id="{FAEE7729-095A-482D-B8A9-9A6E0594967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094877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Notes Placeholder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smtClean="0"/>
          </a:p>
        </p:txBody>
      </p:sp>
    </p:spTree>
    <p:extLst>
      <p:ext uri="{BB962C8B-B14F-4D97-AF65-F5344CB8AC3E}">
        <p14:creationId xmlns:p14="http://schemas.microsoft.com/office/powerpoint/2010/main" val="36537041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42698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039860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3236838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3" name="Holder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77CF33-98E0-4F58-8120-25B2B4C7F3F3}" type="datetimeFigureOut">
              <a:rPr lang="en-US"/>
              <a:pPr>
                <a:defRPr/>
              </a:pPr>
              <a:t>8/4/2021</a:t>
            </a:fld>
            <a:endParaRPr lang="en-US"/>
          </a:p>
        </p:txBody>
      </p:sp>
      <p:sp>
        <p:nvSpPr>
          <p:cNvPr id="4" name="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DB43D4-8659-4F1B-9453-A15DA4939EBF}" type="slidenum">
              <a:rPr/>
              <a:pPr>
                <a:defRPr/>
              </a:pPr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2073413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346274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550915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71819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897076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846307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72586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906340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612611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17FD6D-3F13-410C-9DC4-DBA1DEF37B79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137918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jpe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12" Type="http://schemas.openxmlformats.org/officeDocument/2006/relationships/image" Target="../media/image10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4.png"/><Relationship Id="rId11" Type="http://schemas.openxmlformats.org/officeDocument/2006/relationships/image" Target="../media/image9.jpeg"/><Relationship Id="rId5" Type="http://schemas.openxmlformats.org/officeDocument/2006/relationships/image" Target="../media/image3.png"/><Relationship Id="rId10" Type="http://schemas.openxmlformats.org/officeDocument/2006/relationships/image" Target="../media/image8.png"/><Relationship Id="rId4" Type="http://schemas.openxmlformats.org/officeDocument/2006/relationships/image" Target="../media/image2.png"/><Relationship Id="rId9" Type="http://schemas.openxmlformats.org/officeDocument/2006/relationships/image" Target="../media/image7.png"/><Relationship Id="rId14" Type="http://schemas.openxmlformats.org/officeDocument/2006/relationships/image" Target="../media/image1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0"/>
              </a:schemeClr>
            </a:gs>
            <a:gs pos="50000">
              <a:schemeClr val="bg1"/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object 17"/>
          <p:cNvSpPr/>
          <p:nvPr/>
        </p:nvSpPr>
        <p:spPr>
          <a:xfrm>
            <a:off x="220135" y="4054649"/>
            <a:ext cx="2963331" cy="2590801"/>
          </a:xfrm>
          <a:custGeom>
            <a:avLst/>
            <a:gdLst/>
            <a:ahLst/>
            <a:cxnLst/>
            <a:rect l="l" t="t" r="r" b="b"/>
            <a:pathLst>
              <a:path w="5380355" h="1421129">
                <a:moveTo>
                  <a:pt x="5243863" y="0"/>
                </a:moveTo>
                <a:lnTo>
                  <a:pt x="136177" y="0"/>
                </a:lnTo>
                <a:lnTo>
                  <a:pt x="133750" y="21"/>
                </a:lnTo>
                <a:lnTo>
                  <a:pt x="91505" y="7571"/>
                </a:lnTo>
                <a:lnTo>
                  <a:pt x="54793" y="27176"/>
                </a:lnTo>
                <a:lnTo>
                  <a:pt x="25828" y="56622"/>
                </a:lnTo>
                <a:lnTo>
                  <a:pt x="6826" y="93694"/>
                </a:lnTo>
                <a:lnTo>
                  <a:pt x="0" y="136177"/>
                </a:lnTo>
                <a:lnTo>
                  <a:pt x="21" y="1287144"/>
                </a:lnTo>
                <a:lnTo>
                  <a:pt x="7572" y="1329389"/>
                </a:lnTo>
                <a:lnTo>
                  <a:pt x="27179" y="1366101"/>
                </a:lnTo>
                <a:lnTo>
                  <a:pt x="56627" y="1395066"/>
                </a:lnTo>
                <a:lnTo>
                  <a:pt x="93698" y="1414068"/>
                </a:lnTo>
                <a:lnTo>
                  <a:pt x="136177" y="1420895"/>
                </a:lnTo>
                <a:lnTo>
                  <a:pt x="5246289" y="1420873"/>
                </a:lnTo>
                <a:lnTo>
                  <a:pt x="5288529" y="1413322"/>
                </a:lnTo>
                <a:lnTo>
                  <a:pt x="5325241" y="1393715"/>
                </a:lnTo>
                <a:lnTo>
                  <a:pt x="5354208" y="1364267"/>
                </a:lnTo>
                <a:lnTo>
                  <a:pt x="5373213" y="1327196"/>
                </a:lnTo>
                <a:lnTo>
                  <a:pt x="5380040" y="1284717"/>
                </a:lnTo>
                <a:lnTo>
                  <a:pt x="5380019" y="133751"/>
                </a:lnTo>
                <a:lnTo>
                  <a:pt x="5372469" y="91511"/>
                </a:lnTo>
                <a:lnTo>
                  <a:pt x="5352864" y="54799"/>
                </a:lnTo>
                <a:lnTo>
                  <a:pt x="5323419" y="25832"/>
                </a:lnTo>
                <a:lnTo>
                  <a:pt x="5286347" y="6827"/>
                </a:lnTo>
                <a:lnTo>
                  <a:pt x="524386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158" name="Скругленный прямоугольник 157"/>
          <p:cNvSpPr/>
          <p:nvPr/>
        </p:nvSpPr>
        <p:spPr>
          <a:xfrm>
            <a:off x="3369277" y="5865338"/>
            <a:ext cx="2018269" cy="428369"/>
          </a:xfrm>
          <a:prstGeom prst="roundRect">
            <a:avLst/>
          </a:prstGeom>
          <a:solidFill>
            <a:srgbClr val="0029AC"/>
          </a:solidFill>
        </p:spPr>
        <p:txBody>
          <a:bodyPr lIns="0" tIns="0" rIns="0" bIns="0" anchor="ctr"/>
          <a:lstStyle/>
          <a:p>
            <a:pPr algn="ctr">
              <a:defRPr/>
            </a:pPr>
            <a:endParaRPr lang="en-US" sz="1400" b="1" dirty="0" smtClean="0">
              <a:solidFill>
                <a:schemeClr val="bg1"/>
              </a:solidFill>
            </a:endParaRPr>
          </a:p>
        </p:txBody>
      </p:sp>
      <p:sp>
        <p:nvSpPr>
          <p:cNvPr id="157" name="Скругленный прямоугольник 156"/>
          <p:cNvSpPr/>
          <p:nvPr/>
        </p:nvSpPr>
        <p:spPr>
          <a:xfrm>
            <a:off x="7158682" y="5858933"/>
            <a:ext cx="2018269" cy="385347"/>
          </a:xfrm>
          <a:prstGeom prst="roundRect">
            <a:avLst/>
          </a:prstGeom>
          <a:solidFill>
            <a:srgbClr val="0029AC"/>
          </a:solidFill>
        </p:spPr>
        <p:txBody>
          <a:bodyPr lIns="0" tIns="0" rIns="0" bIns="0" anchor="ctr"/>
          <a:lstStyle/>
          <a:p>
            <a:pPr algn="ctr">
              <a:defRPr/>
            </a:pPr>
            <a:endParaRPr lang="en-US" sz="1400" b="1" dirty="0" smtClean="0">
              <a:solidFill>
                <a:schemeClr val="bg1"/>
              </a:solidFill>
            </a:endParaRPr>
          </a:p>
        </p:txBody>
      </p:sp>
      <p:sp>
        <p:nvSpPr>
          <p:cNvPr id="156" name="Скругленный прямоугольник 155"/>
          <p:cNvSpPr/>
          <p:nvPr/>
        </p:nvSpPr>
        <p:spPr>
          <a:xfrm>
            <a:off x="7120466" y="4614334"/>
            <a:ext cx="1998591" cy="407085"/>
          </a:xfrm>
          <a:prstGeom prst="roundRect">
            <a:avLst/>
          </a:prstGeom>
          <a:solidFill>
            <a:srgbClr val="0029AC"/>
          </a:solidFill>
        </p:spPr>
        <p:txBody>
          <a:bodyPr lIns="0" tIns="0" rIns="0" bIns="0" anchor="ctr"/>
          <a:lstStyle/>
          <a:p>
            <a:pPr algn="ctr">
              <a:defRPr/>
            </a:pPr>
            <a:endParaRPr lang="en-US" sz="1400" b="1" dirty="0" smtClean="0">
              <a:solidFill>
                <a:schemeClr val="bg1"/>
              </a:solidFill>
            </a:endParaRPr>
          </a:p>
        </p:txBody>
      </p:sp>
      <p:sp>
        <p:nvSpPr>
          <p:cNvPr id="155" name="Скругленный прямоугольник 154"/>
          <p:cNvSpPr/>
          <p:nvPr/>
        </p:nvSpPr>
        <p:spPr>
          <a:xfrm>
            <a:off x="3361268" y="4629663"/>
            <a:ext cx="1993328" cy="428369"/>
          </a:xfrm>
          <a:prstGeom prst="roundRect">
            <a:avLst/>
          </a:prstGeom>
          <a:solidFill>
            <a:srgbClr val="0029AC"/>
          </a:solidFill>
        </p:spPr>
        <p:txBody>
          <a:bodyPr lIns="0" tIns="0" rIns="0" bIns="0" anchor="ctr"/>
          <a:lstStyle/>
          <a:p>
            <a:pPr algn="ctr">
              <a:defRPr/>
            </a:pPr>
            <a:endParaRPr lang="en-US" sz="1400" b="1" dirty="0" smtClean="0">
              <a:solidFill>
                <a:schemeClr val="bg1"/>
              </a:solidFill>
            </a:endParaRPr>
          </a:p>
        </p:txBody>
      </p:sp>
      <p:sp>
        <p:nvSpPr>
          <p:cNvPr id="257" name="object 17"/>
          <p:cNvSpPr/>
          <p:nvPr/>
        </p:nvSpPr>
        <p:spPr>
          <a:xfrm>
            <a:off x="212539" y="829733"/>
            <a:ext cx="3021727" cy="3124200"/>
          </a:xfrm>
          <a:custGeom>
            <a:avLst/>
            <a:gdLst/>
            <a:ahLst/>
            <a:cxnLst/>
            <a:rect l="l" t="t" r="r" b="b"/>
            <a:pathLst>
              <a:path w="5380355" h="1421129">
                <a:moveTo>
                  <a:pt x="5243863" y="0"/>
                </a:moveTo>
                <a:lnTo>
                  <a:pt x="136177" y="0"/>
                </a:lnTo>
                <a:lnTo>
                  <a:pt x="133750" y="21"/>
                </a:lnTo>
                <a:lnTo>
                  <a:pt x="91505" y="7571"/>
                </a:lnTo>
                <a:lnTo>
                  <a:pt x="54793" y="27176"/>
                </a:lnTo>
                <a:lnTo>
                  <a:pt x="25828" y="56622"/>
                </a:lnTo>
                <a:lnTo>
                  <a:pt x="6826" y="93694"/>
                </a:lnTo>
                <a:lnTo>
                  <a:pt x="0" y="136177"/>
                </a:lnTo>
                <a:lnTo>
                  <a:pt x="21" y="1287144"/>
                </a:lnTo>
                <a:lnTo>
                  <a:pt x="7572" y="1329389"/>
                </a:lnTo>
                <a:lnTo>
                  <a:pt x="27179" y="1366101"/>
                </a:lnTo>
                <a:lnTo>
                  <a:pt x="56627" y="1395066"/>
                </a:lnTo>
                <a:lnTo>
                  <a:pt x="93698" y="1414068"/>
                </a:lnTo>
                <a:lnTo>
                  <a:pt x="136177" y="1420895"/>
                </a:lnTo>
                <a:lnTo>
                  <a:pt x="5246289" y="1420873"/>
                </a:lnTo>
                <a:lnTo>
                  <a:pt x="5288529" y="1413322"/>
                </a:lnTo>
                <a:lnTo>
                  <a:pt x="5325241" y="1393715"/>
                </a:lnTo>
                <a:lnTo>
                  <a:pt x="5354208" y="1364267"/>
                </a:lnTo>
                <a:lnTo>
                  <a:pt x="5373213" y="1327196"/>
                </a:lnTo>
                <a:lnTo>
                  <a:pt x="5380040" y="1284717"/>
                </a:lnTo>
                <a:lnTo>
                  <a:pt x="5380019" y="133751"/>
                </a:lnTo>
                <a:lnTo>
                  <a:pt x="5372469" y="91511"/>
                </a:lnTo>
                <a:lnTo>
                  <a:pt x="5352864" y="54799"/>
                </a:lnTo>
                <a:lnTo>
                  <a:pt x="5323419" y="25832"/>
                </a:lnTo>
                <a:lnTo>
                  <a:pt x="5286347" y="6827"/>
                </a:lnTo>
                <a:lnTo>
                  <a:pt x="524386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259" name="object 25"/>
          <p:cNvSpPr/>
          <p:nvPr/>
        </p:nvSpPr>
        <p:spPr>
          <a:xfrm>
            <a:off x="318738" y="1213709"/>
            <a:ext cx="2805461" cy="2621691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3129493" y="0"/>
                </a:moveTo>
                <a:lnTo>
                  <a:pt x="125650" y="0"/>
                </a:lnTo>
                <a:lnTo>
                  <a:pt x="111158" y="836"/>
                </a:lnTo>
                <a:lnTo>
                  <a:pt x="70590" y="12785"/>
                </a:lnTo>
                <a:lnTo>
                  <a:pt x="36949" y="36869"/>
                </a:lnTo>
                <a:lnTo>
                  <a:pt x="12835" y="70488"/>
                </a:lnTo>
                <a:lnTo>
                  <a:pt x="850" y="111041"/>
                </a:lnTo>
                <a:lnTo>
                  <a:pt x="0" y="125650"/>
                </a:lnTo>
                <a:lnTo>
                  <a:pt x="830" y="2003341"/>
                </a:lnTo>
                <a:lnTo>
                  <a:pt x="7326" y="2045519"/>
                </a:lnTo>
                <a:lnTo>
                  <a:pt x="27655" y="2081758"/>
                </a:lnTo>
                <a:lnTo>
                  <a:pt x="58385" y="2109336"/>
                </a:lnTo>
                <a:lnTo>
                  <a:pt x="96915" y="2125654"/>
                </a:lnTo>
                <a:lnTo>
                  <a:pt x="125650" y="2128991"/>
                </a:lnTo>
                <a:lnTo>
                  <a:pt x="3143984" y="2128154"/>
                </a:lnTo>
                <a:lnTo>
                  <a:pt x="3184550" y="2116204"/>
                </a:lnTo>
                <a:lnTo>
                  <a:pt x="3218192" y="2092119"/>
                </a:lnTo>
                <a:lnTo>
                  <a:pt x="3242307" y="2058500"/>
                </a:lnTo>
                <a:lnTo>
                  <a:pt x="3254293" y="2017949"/>
                </a:lnTo>
                <a:lnTo>
                  <a:pt x="3255144" y="2003341"/>
                </a:lnTo>
                <a:lnTo>
                  <a:pt x="3254313" y="125650"/>
                </a:lnTo>
                <a:lnTo>
                  <a:pt x="3247818" y="83473"/>
                </a:lnTo>
                <a:lnTo>
                  <a:pt x="3227489" y="47234"/>
                </a:lnTo>
                <a:lnTo>
                  <a:pt x="3196759" y="19655"/>
                </a:lnTo>
                <a:lnTo>
                  <a:pt x="3158229" y="3337"/>
                </a:lnTo>
                <a:lnTo>
                  <a:pt x="3129493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lIns="0" tIns="0" rIns="0" bIns="0"/>
          <a:lstStyle/>
          <a:p>
            <a:pPr algn="ctr">
              <a:defRPr/>
            </a:pPr>
            <a:endParaRPr lang="en-US" sz="1100" b="1" i="1" dirty="0" smtClean="0">
              <a:cs typeface="Arial" charset="0"/>
            </a:endParaRPr>
          </a:p>
        </p:txBody>
      </p:sp>
      <p:sp>
        <p:nvSpPr>
          <p:cNvPr id="260" name="object 17"/>
          <p:cNvSpPr/>
          <p:nvPr/>
        </p:nvSpPr>
        <p:spPr>
          <a:xfrm>
            <a:off x="3459889" y="874312"/>
            <a:ext cx="1734064" cy="3646887"/>
          </a:xfrm>
          <a:custGeom>
            <a:avLst/>
            <a:gdLst/>
            <a:ahLst/>
            <a:cxnLst/>
            <a:rect l="l" t="t" r="r" b="b"/>
            <a:pathLst>
              <a:path w="5380355" h="1421129">
                <a:moveTo>
                  <a:pt x="5243863" y="0"/>
                </a:moveTo>
                <a:lnTo>
                  <a:pt x="136177" y="0"/>
                </a:lnTo>
                <a:lnTo>
                  <a:pt x="133750" y="21"/>
                </a:lnTo>
                <a:lnTo>
                  <a:pt x="91505" y="7571"/>
                </a:lnTo>
                <a:lnTo>
                  <a:pt x="54793" y="27176"/>
                </a:lnTo>
                <a:lnTo>
                  <a:pt x="25828" y="56622"/>
                </a:lnTo>
                <a:lnTo>
                  <a:pt x="6826" y="93694"/>
                </a:lnTo>
                <a:lnTo>
                  <a:pt x="0" y="136177"/>
                </a:lnTo>
                <a:lnTo>
                  <a:pt x="21" y="1287144"/>
                </a:lnTo>
                <a:lnTo>
                  <a:pt x="7572" y="1329389"/>
                </a:lnTo>
                <a:lnTo>
                  <a:pt x="27179" y="1366101"/>
                </a:lnTo>
                <a:lnTo>
                  <a:pt x="56627" y="1395066"/>
                </a:lnTo>
                <a:lnTo>
                  <a:pt x="93698" y="1414068"/>
                </a:lnTo>
                <a:lnTo>
                  <a:pt x="136177" y="1420895"/>
                </a:lnTo>
                <a:lnTo>
                  <a:pt x="5246289" y="1420873"/>
                </a:lnTo>
                <a:lnTo>
                  <a:pt x="5288529" y="1413322"/>
                </a:lnTo>
                <a:lnTo>
                  <a:pt x="5325241" y="1393715"/>
                </a:lnTo>
                <a:lnTo>
                  <a:pt x="5354208" y="1364267"/>
                </a:lnTo>
                <a:lnTo>
                  <a:pt x="5373213" y="1327196"/>
                </a:lnTo>
                <a:lnTo>
                  <a:pt x="5380040" y="1284717"/>
                </a:lnTo>
                <a:lnTo>
                  <a:pt x="5380019" y="133751"/>
                </a:lnTo>
                <a:lnTo>
                  <a:pt x="5372469" y="91511"/>
                </a:lnTo>
                <a:lnTo>
                  <a:pt x="5352864" y="54799"/>
                </a:lnTo>
                <a:lnTo>
                  <a:pt x="5323419" y="25832"/>
                </a:lnTo>
                <a:lnTo>
                  <a:pt x="5286347" y="6827"/>
                </a:lnTo>
                <a:lnTo>
                  <a:pt x="524386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261" name="object 17"/>
          <p:cNvSpPr/>
          <p:nvPr/>
        </p:nvSpPr>
        <p:spPr>
          <a:xfrm>
            <a:off x="7286369" y="840258"/>
            <a:ext cx="1734064" cy="3680942"/>
          </a:xfrm>
          <a:custGeom>
            <a:avLst/>
            <a:gdLst/>
            <a:ahLst/>
            <a:cxnLst/>
            <a:rect l="l" t="t" r="r" b="b"/>
            <a:pathLst>
              <a:path w="5380355" h="1421129">
                <a:moveTo>
                  <a:pt x="5243863" y="0"/>
                </a:moveTo>
                <a:lnTo>
                  <a:pt x="136177" y="0"/>
                </a:lnTo>
                <a:lnTo>
                  <a:pt x="133750" y="21"/>
                </a:lnTo>
                <a:lnTo>
                  <a:pt x="91505" y="7571"/>
                </a:lnTo>
                <a:lnTo>
                  <a:pt x="54793" y="27176"/>
                </a:lnTo>
                <a:lnTo>
                  <a:pt x="25828" y="56622"/>
                </a:lnTo>
                <a:lnTo>
                  <a:pt x="6826" y="93694"/>
                </a:lnTo>
                <a:lnTo>
                  <a:pt x="0" y="136177"/>
                </a:lnTo>
                <a:lnTo>
                  <a:pt x="21" y="1287144"/>
                </a:lnTo>
                <a:lnTo>
                  <a:pt x="7572" y="1329389"/>
                </a:lnTo>
                <a:lnTo>
                  <a:pt x="27179" y="1366101"/>
                </a:lnTo>
                <a:lnTo>
                  <a:pt x="56627" y="1395066"/>
                </a:lnTo>
                <a:lnTo>
                  <a:pt x="93698" y="1414068"/>
                </a:lnTo>
                <a:lnTo>
                  <a:pt x="136177" y="1420895"/>
                </a:lnTo>
                <a:lnTo>
                  <a:pt x="5246289" y="1420873"/>
                </a:lnTo>
                <a:lnTo>
                  <a:pt x="5288529" y="1413322"/>
                </a:lnTo>
                <a:lnTo>
                  <a:pt x="5325241" y="1393715"/>
                </a:lnTo>
                <a:lnTo>
                  <a:pt x="5354208" y="1364267"/>
                </a:lnTo>
                <a:lnTo>
                  <a:pt x="5373213" y="1327196"/>
                </a:lnTo>
                <a:lnTo>
                  <a:pt x="5380040" y="1284717"/>
                </a:lnTo>
                <a:lnTo>
                  <a:pt x="5380019" y="133751"/>
                </a:lnTo>
                <a:lnTo>
                  <a:pt x="5372469" y="91511"/>
                </a:lnTo>
                <a:lnTo>
                  <a:pt x="5352864" y="54799"/>
                </a:lnTo>
                <a:lnTo>
                  <a:pt x="5323419" y="25832"/>
                </a:lnTo>
                <a:lnTo>
                  <a:pt x="5286347" y="6827"/>
                </a:lnTo>
                <a:lnTo>
                  <a:pt x="524386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262" name="object 25"/>
          <p:cNvSpPr/>
          <p:nvPr/>
        </p:nvSpPr>
        <p:spPr>
          <a:xfrm>
            <a:off x="3495988" y="1182360"/>
            <a:ext cx="1659924" cy="3256795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3129493" y="0"/>
                </a:moveTo>
                <a:lnTo>
                  <a:pt x="125650" y="0"/>
                </a:lnTo>
                <a:lnTo>
                  <a:pt x="111158" y="836"/>
                </a:lnTo>
                <a:lnTo>
                  <a:pt x="70590" y="12785"/>
                </a:lnTo>
                <a:lnTo>
                  <a:pt x="36949" y="36869"/>
                </a:lnTo>
                <a:lnTo>
                  <a:pt x="12835" y="70488"/>
                </a:lnTo>
                <a:lnTo>
                  <a:pt x="850" y="111041"/>
                </a:lnTo>
                <a:lnTo>
                  <a:pt x="0" y="125650"/>
                </a:lnTo>
                <a:lnTo>
                  <a:pt x="830" y="2003341"/>
                </a:lnTo>
                <a:lnTo>
                  <a:pt x="7326" y="2045519"/>
                </a:lnTo>
                <a:lnTo>
                  <a:pt x="27655" y="2081758"/>
                </a:lnTo>
                <a:lnTo>
                  <a:pt x="58385" y="2109336"/>
                </a:lnTo>
                <a:lnTo>
                  <a:pt x="96915" y="2125654"/>
                </a:lnTo>
                <a:lnTo>
                  <a:pt x="125650" y="2128991"/>
                </a:lnTo>
                <a:lnTo>
                  <a:pt x="3143984" y="2128154"/>
                </a:lnTo>
                <a:lnTo>
                  <a:pt x="3184550" y="2116204"/>
                </a:lnTo>
                <a:lnTo>
                  <a:pt x="3218192" y="2092119"/>
                </a:lnTo>
                <a:lnTo>
                  <a:pt x="3242307" y="2058500"/>
                </a:lnTo>
                <a:lnTo>
                  <a:pt x="3254293" y="2017949"/>
                </a:lnTo>
                <a:lnTo>
                  <a:pt x="3255144" y="2003341"/>
                </a:lnTo>
                <a:lnTo>
                  <a:pt x="3254313" y="125650"/>
                </a:lnTo>
                <a:lnTo>
                  <a:pt x="3247818" y="83473"/>
                </a:lnTo>
                <a:lnTo>
                  <a:pt x="3227489" y="47234"/>
                </a:lnTo>
                <a:lnTo>
                  <a:pt x="3196759" y="19655"/>
                </a:lnTo>
                <a:lnTo>
                  <a:pt x="3158229" y="3337"/>
                </a:lnTo>
                <a:lnTo>
                  <a:pt x="3129493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lIns="0" tIns="0" rIns="0" bIns="0"/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endParaRPr lang="uz-Cyrl-UZ" sz="1100" b="1" i="1" dirty="0" smtClean="0">
              <a:solidFill>
                <a:schemeClr val="accent1">
                  <a:lumMod val="50000"/>
                </a:schemeClr>
              </a:solidFill>
              <a:cs typeface="Arial" charset="0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uz-Cyrl-UZ" sz="1100" b="1" i="1" dirty="0" smtClean="0">
                <a:solidFill>
                  <a:schemeClr val="accent1">
                    <a:lumMod val="50000"/>
                  </a:schemeClr>
                </a:solidFill>
                <a:cs typeface="Arial" charset="0"/>
              </a:rPr>
              <a:t>Наманган вилояти</a:t>
            </a:r>
            <a:endParaRPr lang="ru-RU" sz="800" b="1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63" name="object 25"/>
          <p:cNvSpPr/>
          <p:nvPr/>
        </p:nvSpPr>
        <p:spPr>
          <a:xfrm>
            <a:off x="7324461" y="1182360"/>
            <a:ext cx="1659923" cy="3229232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3129493" y="0"/>
                </a:moveTo>
                <a:lnTo>
                  <a:pt x="125650" y="0"/>
                </a:lnTo>
                <a:lnTo>
                  <a:pt x="111158" y="836"/>
                </a:lnTo>
                <a:lnTo>
                  <a:pt x="70590" y="12785"/>
                </a:lnTo>
                <a:lnTo>
                  <a:pt x="36949" y="36869"/>
                </a:lnTo>
                <a:lnTo>
                  <a:pt x="12835" y="70488"/>
                </a:lnTo>
                <a:lnTo>
                  <a:pt x="850" y="111041"/>
                </a:lnTo>
                <a:lnTo>
                  <a:pt x="0" y="125650"/>
                </a:lnTo>
                <a:lnTo>
                  <a:pt x="830" y="2003341"/>
                </a:lnTo>
                <a:lnTo>
                  <a:pt x="7326" y="2045519"/>
                </a:lnTo>
                <a:lnTo>
                  <a:pt x="27655" y="2081758"/>
                </a:lnTo>
                <a:lnTo>
                  <a:pt x="58385" y="2109336"/>
                </a:lnTo>
                <a:lnTo>
                  <a:pt x="96915" y="2125654"/>
                </a:lnTo>
                <a:lnTo>
                  <a:pt x="125650" y="2128991"/>
                </a:lnTo>
                <a:lnTo>
                  <a:pt x="3143984" y="2128154"/>
                </a:lnTo>
                <a:lnTo>
                  <a:pt x="3184550" y="2116204"/>
                </a:lnTo>
                <a:lnTo>
                  <a:pt x="3218192" y="2092119"/>
                </a:lnTo>
                <a:lnTo>
                  <a:pt x="3242307" y="2058500"/>
                </a:lnTo>
                <a:lnTo>
                  <a:pt x="3254293" y="2017949"/>
                </a:lnTo>
                <a:lnTo>
                  <a:pt x="3255144" y="2003341"/>
                </a:lnTo>
                <a:lnTo>
                  <a:pt x="3254313" y="125650"/>
                </a:lnTo>
                <a:lnTo>
                  <a:pt x="3247818" y="83473"/>
                </a:lnTo>
                <a:lnTo>
                  <a:pt x="3227489" y="47234"/>
                </a:lnTo>
                <a:lnTo>
                  <a:pt x="3196759" y="19655"/>
                </a:lnTo>
                <a:lnTo>
                  <a:pt x="3158229" y="3337"/>
                </a:lnTo>
                <a:lnTo>
                  <a:pt x="3129493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lIns="0" tIns="0" rIns="0" bIns="0"/>
          <a:lstStyle/>
          <a:p>
            <a:endParaRPr lang="en-US" sz="1100" b="1" dirty="0" smtClean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100" b="1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z-Cyrl-UZ" sz="11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Лойиханинг ишлаб </a:t>
            </a:r>
            <a:r>
              <a:rPr lang="en-US" sz="11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en-US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z-Cyrl-UZ" sz="11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чиқариш қуввати</a:t>
            </a:r>
            <a:r>
              <a:rPr lang="en-US" sz="11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z-Cyrl-UZ" sz="11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1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en-US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z-Cyrl-UZ" sz="11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йилига </a:t>
            </a:r>
            <a:r>
              <a:rPr lang="uz-Cyrl-UZ" sz="11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uz-Cyrl-UZ" sz="1100" b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SemiBold SemiConden" panose="020B0502040204020203" pitchFamily="34" charset="0"/>
                <a:cs typeface="Arial" panose="020B0604020202020204" pitchFamily="34" charset="0"/>
              </a:rPr>
              <a:t> </a:t>
            </a:r>
            <a:r>
              <a:rPr lang="uz-Cyrl-UZ" sz="1200" dirty="0" smtClean="0">
                <a:solidFill>
                  <a:srgbClr val="FF0000"/>
                </a:solidFill>
                <a:latin typeface="Bahnschrift SemiBold SemiConden" panose="020B0502040204020203" pitchFamily="34" charset="0"/>
                <a:cs typeface="Arial" panose="020B0604020202020204" pitchFamily="34" charset="0"/>
              </a:rPr>
              <a:t>288</a:t>
            </a:r>
            <a:r>
              <a:rPr lang="uz-Cyrl-UZ" sz="1200" dirty="0" smtClean="0">
                <a:solidFill>
                  <a:srgbClr val="FF0000"/>
                </a:solidFill>
                <a:latin typeface="Bahnschrift SemiBold SemiConden" panose="020B0502040204020203" pitchFamily="34" charset="0"/>
                <a:cs typeface="Arial" panose="020B0604020202020204" pitchFamily="34" charset="0"/>
              </a:rPr>
              <a:t> </a:t>
            </a:r>
            <a:r>
              <a:rPr lang="en-US" sz="1200" dirty="0" smtClean="0">
                <a:solidFill>
                  <a:srgbClr val="FF0000"/>
                </a:solidFill>
                <a:latin typeface="Bahnschrift SemiBold SemiConden" panose="020B0502040204020203" pitchFamily="34" charset="0"/>
                <a:cs typeface="Arial" panose="020B0604020202020204" pitchFamily="34" charset="0"/>
              </a:rPr>
              <a:t> </a:t>
            </a:r>
            <a:r>
              <a:rPr lang="uz-Cyrl-UZ" sz="11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тонна</a:t>
            </a:r>
            <a:endParaRPr lang="ru-RU" sz="1100" b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8" name="object 12"/>
          <p:cNvSpPr/>
          <p:nvPr/>
        </p:nvSpPr>
        <p:spPr>
          <a:xfrm>
            <a:off x="5435385" y="2275492"/>
            <a:ext cx="1529707" cy="1524001"/>
          </a:xfrm>
          <a:custGeom>
            <a:avLst/>
            <a:gdLst/>
            <a:ahLst/>
            <a:cxnLst/>
            <a:rect l="l" t="t" r="r" b="b"/>
            <a:pathLst>
              <a:path w="2926079" h="2922904">
                <a:moveTo>
                  <a:pt x="1481932" y="0"/>
                </a:moveTo>
                <a:lnTo>
                  <a:pt x="1360391" y="4912"/>
                </a:lnTo>
                <a:lnTo>
                  <a:pt x="1241557" y="19395"/>
                </a:lnTo>
                <a:lnTo>
                  <a:pt x="1125809" y="43067"/>
                </a:lnTo>
                <a:lnTo>
                  <a:pt x="1013530" y="75546"/>
                </a:lnTo>
                <a:lnTo>
                  <a:pt x="905100" y="116452"/>
                </a:lnTo>
                <a:lnTo>
                  <a:pt x="800902" y="165403"/>
                </a:lnTo>
                <a:lnTo>
                  <a:pt x="701317" y="222018"/>
                </a:lnTo>
                <a:lnTo>
                  <a:pt x="606725" y="285915"/>
                </a:lnTo>
                <a:lnTo>
                  <a:pt x="517510" y="356713"/>
                </a:lnTo>
                <a:lnTo>
                  <a:pt x="434051" y="434031"/>
                </a:lnTo>
                <a:lnTo>
                  <a:pt x="356730" y="517487"/>
                </a:lnTo>
                <a:lnTo>
                  <a:pt x="285929" y="606700"/>
                </a:lnTo>
                <a:lnTo>
                  <a:pt x="222029" y="701288"/>
                </a:lnTo>
                <a:lnTo>
                  <a:pt x="165412" y="800871"/>
                </a:lnTo>
                <a:lnTo>
                  <a:pt x="116458" y="905066"/>
                </a:lnTo>
                <a:lnTo>
                  <a:pt x="75550" y="1013493"/>
                </a:lnTo>
                <a:lnTo>
                  <a:pt x="43069" y="1125769"/>
                </a:lnTo>
                <a:lnTo>
                  <a:pt x="19396" y="1241515"/>
                </a:lnTo>
                <a:lnTo>
                  <a:pt x="4912" y="1360348"/>
                </a:lnTo>
                <a:lnTo>
                  <a:pt x="0" y="1481887"/>
                </a:lnTo>
                <a:lnTo>
                  <a:pt x="1048" y="1538140"/>
                </a:lnTo>
                <a:lnTo>
                  <a:pt x="4170" y="1593863"/>
                </a:lnTo>
                <a:lnTo>
                  <a:pt x="9326" y="1649019"/>
                </a:lnTo>
                <a:lnTo>
                  <a:pt x="16481" y="1703569"/>
                </a:lnTo>
                <a:lnTo>
                  <a:pt x="25596" y="1757477"/>
                </a:lnTo>
                <a:lnTo>
                  <a:pt x="36634" y="1810707"/>
                </a:lnTo>
                <a:lnTo>
                  <a:pt x="49559" y="1863220"/>
                </a:lnTo>
                <a:lnTo>
                  <a:pt x="64332" y="1914980"/>
                </a:lnTo>
                <a:lnTo>
                  <a:pt x="80916" y="1965949"/>
                </a:lnTo>
                <a:lnTo>
                  <a:pt x="99274" y="2016092"/>
                </a:lnTo>
                <a:lnTo>
                  <a:pt x="119369" y="2065370"/>
                </a:lnTo>
                <a:lnTo>
                  <a:pt x="141163" y="2113746"/>
                </a:lnTo>
                <a:lnTo>
                  <a:pt x="164619" y="2161184"/>
                </a:lnTo>
                <a:lnTo>
                  <a:pt x="189699" y="2207646"/>
                </a:lnTo>
                <a:lnTo>
                  <a:pt x="216367" y="2253095"/>
                </a:lnTo>
                <a:lnTo>
                  <a:pt x="244584" y="2297495"/>
                </a:lnTo>
                <a:lnTo>
                  <a:pt x="274314" y="2340808"/>
                </a:lnTo>
                <a:lnTo>
                  <a:pt x="305520" y="2382996"/>
                </a:lnTo>
                <a:lnTo>
                  <a:pt x="338163" y="2424024"/>
                </a:lnTo>
                <a:lnTo>
                  <a:pt x="372207" y="2463853"/>
                </a:lnTo>
                <a:lnTo>
                  <a:pt x="413502" y="2505436"/>
                </a:lnTo>
                <a:lnTo>
                  <a:pt x="456405" y="2545368"/>
                </a:lnTo>
                <a:lnTo>
                  <a:pt x="500863" y="2583597"/>
                </a:lnTo>
                <a:lnTo>
                  <a:pt x="546825" y="2620071"/>
                </a:lnTo>
                <a:lnTo>
                  <a:pt x="594238" y="2654738"/>
                </a:lnTo>
                <a:lnTo>
                  <a:pt x="643049" y="2687547"/>
                </a:lnTo>
                <a:lnTo>
                  <a:pt x="693208" y="2718444"/>
                </a:lnTo>
                <a:lnTo>
                  <a:pt x="744661" y="2747378"/>
                </a:lnTo>
                <a:lnTo>
                  <a:pt x="797357" y="2774297"/>
                </a:lnTo>
                <a:lnTo>
                  <a:pt x="851242" y="2799148"/>
                </a:lnTo>
                <a:lnTo>
                  <a:pt x="906266" y="2821880"/>
                </a:lnTo>
                <a:lnTo>
                  <a:pt x="962375" y="2842440"/>
                </a:lnTo>
                <a:lnTo>
                  <a:pt x="1019519" y="2860776"/>
                </a:lnTo>
                <a:lnTo>
                  <a:pt x="1077643" y="2876837"/>
                </a:lnTo>
                <a:lnTo>
                  <a:pt x="1136697" y="2890570"/>
                </a:lnTo>
                <a:lnTo>
                  <a:pt x="1196628" y="2901922"/>
                </a:lnTo>
                <a:lnTo>
                  <a:pt x="1257384" y="2910843"/>
                </a:lnTo>
                <a:lnTo>
                  <a:pt x="1318912" y="2917279"/>
                </a:lnTo>
                <a:lnTo>
                  <a:pt x="1381161" y="2921179"/>
                </a:lnTo>
                <a:lnTo>
                  <a:pt x="1444079" y="2922491"/>
                </a:lnTo>
                <a:lnTo>
                  <a:pt x="1565615" y="2917578"/>
                </a:lnTo>
                <a:lnTo>
                  <a:pt x="1684446" y="2903096"/>
                </a:lnTo>
                <a:lnTo>
                  <a:pt x="1800190" y="2879424"/>
                </a:lnTo>
                <a:lnTo>
                  <a:pt x="1912466" y="2846945"/>
                </a:lnTo>
                <a:lnTo>
                  <a:pt x="2020893" y="2806039"/>
                </a:lnTo>
                <a:lnTo>
                  <a:pt x="2125089" y="2757088"/>
                </a:lnTo>
                <a:lnTo>
                  <a:pt x="2224672" y="2700474"/>
                </a:lnTo>
                <a:lnTo>
                  <a:pt x="2319261" y="2636577"/>
                </a:lnTo>
                <a:lnTo>
                  <a:pt x="2408476" y="2565779"/>
                </a:lnTo>
                <a:lnTo>
                  <a:pt x="2491933" y="2488462"/>
                </a:lnTo>
                <a:lnTo>
                  <a:pt x="2569253" y="2405007"/>
                </a:lnTo>
                <a:lnTo>
                  <a:pt x="2640053" y="2315794"/>
                </a:lnTo>
                <a:lnTo>
                  <a:pt x="2703952" y="2221206"/>
                </a:lnTo>
                <a:lnTo>
                  <a:pt x="2760568" y="2121624"/>
                </a:lnTo>
                <a:lnTo>
                  <a:pt x="2809521" y="2017430"/>
                </a:lnTo>
                <a:lnTo>
                  <a:pt x="2850429" y="1909004"/>
                </a:lnTo>
                <a:lnTo>
                  <a:pt x="2882910" y="1796727"/>
                </a:lnTo>
                <a:lnTo>
                  <a:pt x="2906583" y="1680982"/>
                </a:lnTo>
                <a:lnTo>
                  <a:pt x="2921067" y="1562150"/>
                </a:lnTo>
                <a:lnTo>
                  <a:pt x="2925979" y="1440611"/>
                </a:lnTo>
                <a:lnTo>
                  <a:pt x="2924931" y="1384357"/>
                </a:lnTo>
                <a:lnTo>
                  <a:pt x="2921810" y="1328633"/>
                </a:lnTo>
                <a:lnTo>
                  <a:pt x="2916655" y="1273478"/>
                </a:lnTo>
                <a:lnTo>
                  <a:pt x="2909502" y="1218928"/>
                </a:lnTo>
                <a:lnTo>
                  <a:pt x="2900389" y="1165020"/>
                </a:lnTo>
                <a:lnTo>
                  <a:pt x="2889353" y="1111791"/>
                </a:lnTo>
                <a:lnTo>
                  <a:pt x="2876431" y="1059278"/>
                </a:lnTo>
                <a:lnTo>
                  <a:pt x="2861661" y="1007519"/>
                </a:lnTo>
                <a:lnTo>
                  <a:pt x="2845080" y="956550"/>
                </a:lnTo>
                <a:lnTo>
                  <a:pt x="2826726" y="906408"/>
                </a:lnTo>
                <a:lnTo>
                  <a:pt x="2806635" y="857131"/>
                </a:lnTo>
                <a:lnTo>
                  <a:pt x="2784845" y="808756"/>
                </a:lnTo>
                <a:lnTo>
                  <a:pt x="2761394" y="761318"/>
                </a:lnTo>
                <a:lnTo>
                  <a:pt x="2736318" y="714857"/>
                </a:lnTo>
                <a:lnTo>
                  <a:pt x="2709655" y="669408"/>
                </a:lnTo>
                <a:lnTo>
                  <a:pt x="2681442" y="625008"/>
                </a:lnTo>
                <a:lnTo>
                  <a:pt x="2651717" y="581696"/>
                </a:lnTo>
                <a:lnTo>
                  <a:pt x="2620517" y="539507"/>
                </a:lnTo>
                <a:lnTo>
                  <a:pt x="2587879" y="498478"/>
                </a:lnTo>
                <a:lnTo>
                  <a:pt x="2553840" y="458648"/>
                </a:lnTo>
                <a:lnTo>
                  <a:pt x="2512539" y="417066"/>
                </a:lnTo>
                <a:lnTo>
                  <a:pt x="2469632" y="377134"/>
                </a:lnTo>
                <a:lnTo>
                  <a:pt x="2425171" y="338905"/>
                </a:lnTo>
                <a:lnTo>
                  <a:pt x="2379207" y="302430"/>
                </a:lnTo>
                <a:lnTo>
                  <a:pt x="2331792" y="267762"/>
                </a:lnTo>
                <a:lnTo>
                  <a:pt x="2282980" y="234954"/>
                </a:lnTo>
                <a:lnTo>
                  <a:pt x="2232821" y="204056"/>
                </a:lnTo>
                <a:lnTo>
                  <a:pt x="2181367" y="175121"/>
                </a:lnTo>
                <a:lnTo>
                  <a:pt x="2128672" y="148201"/>
                </a:lnTo>
                <a:lnTo>
                  <a:pt x="2074787" y="123349"/>
                </a:lnTo>
                <a:lnTo>
                  <a:pt x="2019763" y="100616"/>
                </a:lnTo>
                <a:lnTo>
                  <a:pt x="1963654" y="80055"/>
                </a:lnTo>
                <a:lnTo>
                  <a:pt x="1906511" y="61718"/>
                </a:lnTo>
                <a:lnTo>
                  <a:pt x="1848386" y="45656"/>
                </a:lnTo>
                <a:lnTo>
                  <a:pt x="1789331" y="31923"/>
                </a:lnTo>
                <a:lnTo>
                  <a:pt x="1729398" y="20569"/>
                </a:lnTo>
                <a:lnTo>
                  <a:pt x="1668640" y="11648"/>
                </a:lnTo>
                <a:lnTo>
                  <a:pt x="1607108" y="5211"/>
                </a:lnTo>
                <a:lnTo>
                  <a:pt x="1544855" y="1311"/>
                </a:lnTo>
                <a:lnTo>
                  <a:pt x="1481932" y="0"/>
                </a:lnTo>
                <a:close/>
              </a:path>
            </a:pathLst>
          </a:cu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40" name="object 43"/>
          <p:cNvSpPr/>
          <p:nvPr/>
        </p:nvSpPr>
        <p:spPr>
          <a:xfrm>
            <a:off x="5401733" y="1151487"/>
            <a:ext cx="1674288" cy="635000"/>
          </a:xfrm>
          <a:custGeom>
            <a:avLst/>
            <a:gdLst/>
            <a:ahLst/>
            <a:cxnLst/>
            <a:rect l="l" t="t" r="r" b="b"/>
            <a:pathLst>
              <a:path w="3036569" h="899795">
                <a:moveTo>
                  <a:pt x="2586513" y="0"/>
                </a:moveTo>
                <a:lnTo>
                  <a:pt x="449787" y="0"/>
                </a:lnTo>
                <a:lnTo>
                  <a:pt x="413037" y="1498"/>
                </a:lnTo>
                <a:lnTo>
                  <a:pt x="342032" y="13130"/>
                </a:lnTo>
                <a:lnTo>
                  <a:pt x="275143" y="35491"/>
                </a:lnTo>
                <a:lnTo>
                  <a:pt x="213314" y="67634"/>
                </a:lnTo>
                <a:lnTo>
                  <a:pt x="157490" y="108615"/>
                </a:lnTo>
                <a:lnTo>
                  <a:pt x="108615" y="157490"/>
                </a:lnTo>
                <a:lnTo>
                  <a:pt x="67633" y="213315"/>
                </a:lnTo>
                <a:lnTo>
                  <a:pt x="35491" y="275144"/>
                </a:lnTo>
                <a:lnTo>
                  <a:pt x="13130" y="342033"/>
                </a:lnTo>
                <a:lnTo>
                  <a:pt x="1498" y="413038"/>
                </a:lnTo>
                <a:lnTo>
                  <a:pt x="0" y="449789"/>
                </a:lnTo>
                <a:lnTo>
                  <a:pt x="1498" y="486540"/>
                </a:lnTo>
                <a:lnTo>
                  <a:pt x="13130" y="557545"/>
                </a:lnTo>
                <a:lnTo>
                  <a:pt x="35491" y="624434"/>
                </a:lnTo>
                <a:lnTo>
                  <a:pt x="67633" y="686263"/>
                </a:lnTo>
                <a:lnTo>
                  <a:pt x="108615" y="742088"/>
                </a:lnTo>
                <a:lnTo>
                  <a:pt x="157490" y="790963"/>
                </a:lnTo>
                <a:lnTo>
                  <a:pt x="213314" y="831944"/>
                </a:lnTo>
                <a:lnTo>
                  <a:pt x="275143" y="864087"/>
                </a:lnTo>
                <a:lnTo>
                  <a:pt x="342032" y="886447"/>
                </a:lnTo>
                <a:lnTo>
                  <a:pt x="413037" y="898079"/>
                </a:lnTo>
                <a:lnTo>
                  <a:pt x="449787" y="899578"/>
                </a:lnTo>
                <a:lnTo>
                  <a:pt x="2586513" y="899578"/>
                </a:lnTo>
                <a:lnTo>
                  <a:pt x="2659221" y="893663"/>
                </a:lnTo>
                <a:lnTo>
                  <a:pt x="2728286" y="876549"/>
                </a:lnTo>
                <a:lnTo>
                  <a:pt x="2792764" y="849179"/>
                </a:lnTo>
                <a:lnTo>
                  <a:pt x="2851708" y="812499"/>
                </a:lnTo>
                <a:lnTo>
                  <a:pt x="2904176" y="767453"/>
                </a:lnTo>
                <a:lnTo>
                  <a:pt x="2949223" y="714985"/>
                </a:lnTo>
                <a:lnTo>
                  <a:pt x="2985903" y="656040"/>
                </a:lnTo>
                <a:lnTo>
                  <a:pt x="3013272" y="591563"/>
                </a:lnTo>
                <a:lnTo>
                  <a:pt x="3030387" y="522498"/>
                </a:lnTo>
                <a:lnTo>
                  <a:pt x="3036302" y="449789"/>
                </a:lnTo>
                <a:lnTo>
                  <a:pt x="3034803" y="413038"/>
                </a:lnTo>
                <a:lnTo>
                  <a:pt x="3023171" y="342033"/>
                </a:lnTo>
                <a:lnTo>
                  <a:pt x="3000810" y="275144"/>
                </a:lnTo>
                <a:lnTo>
                  <a:pt x="2968667" y="213315"/>
                </a:lnTo>
                <a:lnTo>
                  <a:pt x="2927686" y="157490"/>
                </a:lnTo>
                <a:lnTo>
                  <a:pt x="2878811" y="108615"/>
                </a:lnTo>
                <a:lnTo>
                  <a:pt x="2822987" y="67634"/>
                </a:lnTo>
                <a:lnTo>
                  <a:pt x="2761158" y="35491"/>
                </a:lnTo>
                <a:lnTo>
                  <a:pt x="2694268" y="13130"/>
                </a:lnTo>
                <a:lnTo>
                  <a:pt x="2623263" y="1498"/>
                </a:lnTo>
                <a:lnTo>
                  <a:pt x="258651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/>
          </a:p>
        </p:txBody>
      </p:sp>
      <p:cxnSp>
        <p:nvCxnSpPr>
          <p:cNvPr id="42" name="Прямая соединительная линия 392"/>
          <p:cNvCxnSpPr>
            <a:cxnSpLocks noChangeShapeType="1"/>
          </p:cNvCxnSpPr>
          <p:nvPr/>
        </p:nvCxnSpPr>
        <p:spPr bwMode="auto">
          <a:xfrm flipV="1">
            <a:off x="6973988" y="2971592"/>
            <a:ext cx="324736" cy="1668"/>
          </a:xfrm>
          <a:prstGeom prst="line">
            <a:avLst/>
          </a:prstGeom>
          <a:noFill/>
          <a:ln w="19050">
            <a:solidFill>
              <a:srgbClr val="0029A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7" name="Прямая соединительная линия 392"/>
          <p:cNvCxnSpPr>
            <a:cxnSpLocks noChangeShapeType="1"/>
          </p:cNvCxnSpPr>
          <p:nvPr/>
        </p:nvCxnSpPr>
        <p:spPr bwMode="auto">
          <a:xfrm>
            <a:off x="5181600" y="2971592"/>
            <a:ext cx="263611" cy="1588"/>
          </a:xfrm>
          <a:prstGeom prst="line">
            <a:avLst/>
          </a:prstGeom>
          <a:noFill/>
          <a:ln w="19050">
            <a:solidFill>
              <a:srgbClr val="0029A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3" name="Прямая соединительная линия 392"/>
          <p:cNvCxnSpPr>
            <a:cxnSpLocks noChangeShapeType="1"/>
          </p:cNvCxnSpPr>
          <p:nvPr/>
        </p:nvCxnSpPr>
        <p:spPr bwMode="auto">
          <a:xfrm flipH="1">
            <a:off x="6188157" y="1775228"/>
            <a:ext cx="5097" cy="505334"/>
          </a:xfrm>
          <a:prstGeom prst="line">
            <a:avLst/>
          </a:prstGeom>
          <a:noFill/>
          <a:ln w="19050">
            <a:solidFill>
              <a:srgbClr val="0029A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65" name="Прямоугольник 64"/>
          <p:cNvSpPr/>
          <p:nvPr/>
        </p:nvSpPr>
        <p:spPr>
          <a:xfrm>
            <a:off x="3466069" y="865101"/>
            <a:ext cx="1695795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1400" dirty="0" smtClean="0">
                <a:solidFill>
                  <a:schemeClr val="bg1"/>
                </a:solidFill>
                <a:latin typeface="Bahnschrift SemiBold SemiConden" pitchFamily="34" charset="0"/>
              </a:rPr>
              <a:t>Лойиҳа манзили</a:t>
            </a:r>
          </a:p>
        </p:txBody>
      </p:sp>
      <p:sp>
        <p:nvSpPr>
          <p:cNvPr id="108" name="Прямоугольник 107"/>
          <p:cNvSpPr/>
          <p:nvPr/>
        </p:nvSpPr>
        <p:spPr>
          <a:xfrm>
            <a:off x="207831" y="877011"/>
            <a:ext cx="3026436" cy="307777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lvl="0" algn="ctr"/>
            <a:r>
              <a:rPr lang="uz-Cyrl-UZ" sz="1400" dirty="0" smtClean="0">
                <a:solidFill>
                  <a:schemeClr val="bg1"/>
                </a:solidFill>
                <a:latin typeface="Bahnschrift SemiBold SemiConden" pitchFamily="34" charset="0"/>
              </a:rPr>
              <a:t>Лойиҳанинг иқтисодий кўрсаткичлари</a:t>
            </a:r>
            <a:endParaRPr lang="ru-RU" sz="1400" dirty="0" smtClean="0">
              <a:solidFill>
                <a:schemeClr val="bg1"/>
              </a:solidFill>
              <a:latin typeface="Bahnschrift SemiBold SemiConden" pitchFamily="34" charset="0"/>
            </a:endParaRPr>
          </a:p>
        </p:txBody>
      </p:sp>
      <p:sp>
        <p:nvSpPr>
          <p:cNvPr id="114" name="Прямоугольник 113"/>
          <p:cNvSpPr/>
          <p:nvPr/>
        </p:nvSpPr>
        <p:spPr>
          <a:xfrm>
            <a:off x="3443417" y="820747"/>
            <a:ext cx="1816444" cy="523220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 fontAlgn="base"/>
            <a:endParaRPr lang="ru-RU" sz="1400" b="1" dirty="0" smtClean="0">
              <a:solidFill>
                <a:schemeClr val="bg1"/>
              </a:solidFill>
            </a:endParaRPr>
          </a:p>
          <a:p>
            <a:pPr algn="ctr" fontAlgn="base"/>
            <a:endParaRPr lang="ru-RU" sz="1400" dirty="0" smtClean="0">
              <a:solidFill>
                <a:schemeClr val="bg1"/>
              </a:solidFill>
              <a:latin typeface="Bahnschrift SemiBold SemiConden" pitchFamily="34" charset="0"/>
            </a:endParaRPr>
          </a:p>
        </p:txBody>
      </p:sp>
      <p:sp>
        <p:nvSpPr>
          <p:cNvPr id="115" name="Прямоугольник 114"/>
          <p:cNvSpPr/>
          <p:nvPr/>
        </p:nvSpPr>
        <p:spPr>
          <a:xfrm>
            <a:off x="7101017" y="795882"/>
            <a:ext cx="2075933" cy="307777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 fontAlgn="base"/>
            <a:r>
              <a:rPr lang="ru-RU" sz="1400" b="1" dirty="0" smtClean="0">
                <a:solidFill>
                  <a:schemeClr val="bg1"/>
                </a:solidFill>
                <a:latin typeface="Arial" pitchFamily="34" charset="0"/>
                <a:ea typeface="Arial" pitchFamily="34" charset="0"/>
                <a:cs typeface="Arial" pitchFamily="34" charset="0"/>
              </a:rPr>
              <a:t>Лойиҳа тавсифи</a:t>
            </a:r>
            <a:endParaRPr lang="ru-RU" b="1" cap="all" dirty="0">
              <a:solidFill>
                <a:schemeClr val="bg1"/>
              </a:solidFill>
            </a:endParaRPr>
          </a:p>
        </p:txBody>
      </p:sp>
      <p:cxnSp>
        <p:nvCxnSpPr>
          <p:cNvPr id="78" name="Прямая соединительная линия 388"/>
          <p:cNvCxnSpPr>
            <a:cxnSpLocks noChangeShapeType="1"/>
          </p:cNvCxnSpPr>
          <p:nvPr/>
        </p:nvCxnSpPr>
        <p:spPr bwMode="auto">
          <a:xfrm rot="16200000" flipH="1">
            <a:off x="5426209" y="5656867"/>
            <a:ext cx="1722279" cy="29196"/>
          </a:xfrm>
          <a:prstGeom prst="line">
            <a:avLst/>
          </a:prstGeom>
          <a:noFill/>
          <a:ln w="19050">
            <a:solidFill>
              <a:srgbClr val="0029A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80" name="object 28"/>
          <p:cNvSpPr/>
          <p:nvPr/>
        </p:nvSpPr>
        <p:spPr>
          <a:xfrm>
            <a:off x="7112000" y="4605867"/>
            <a:ext cx="2015526" cy="864516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125650" y="0"/>
                </a:moveTo>
                <a:lnTo>
                  <a:pt x="3129493" y="0"/>
                </a:lnTo>
                <a:lnTo>
                  <a:pt x="3144102" y="850"/>
                </a:lnTo>
                <a:lnTo>
                  <a:pt x="3184654" y="12836"/>
                </a:lnTo>
                <a:lnTo>
                  <a:pt x="3218273" y="36951"/>
                </a:lnTo>
                <a:lnTo>
                  <a:pt x="3242358" y="70592"/>
                </a:lnTo>
                <a:lnTo>
                  <a:pt x="3254307" y="111159"/>
                </a:lnTo>
                <a:lnTo>
                  <a:pt x="3255144" y="2003341"/>
                </a:lnTo>
                <a:lnTo>
                  <a:pt x="3254293" y="2017949"/>
                </a:lnTo>
                <a:lnTo>
                  <a:pt x="3242307" y="2058500"/>
                </a:lnTo>
                <a:lnTo>
                  <a:pt x="3218192" y="2092119"/>
                </a:lnTo>
                <a:lnTo>
                  <a:pt x="3184550" y="2116205"/>
                </a:lnTo>
                <a:lnTo>
                  <a:pt x="3143984" y="2128154"/>
                </a:lnTo>
                <a:lnTo>
                  <a:pt x="125650" y="2128991"/>
                </a:lnTo>
                <a:lnTo>
                  <a:pt x="111042" y="2128141"/>
                </a:lnTo>
                <a:lnTo>
                  <a:pt x="70491" y="2116155"/>
                </a:lnTo>
                <a:lnTo>
                  <a:pt x="36872" y="2092042"/>
                </a:lnTo>
                <a:lnTo>
                  <a:pt x="12786" y="2058400"/>
                </a:lnTo>
                <a:lnTo>
                  <a:pt x="836" y="2017833"/>
                </a:lnTo>
                <a:lnTo>
                  <a:pt x="0" y="125650"/>
                </a:lnTo>
                <a:lnTo>
                  <a:pt x="850" y="111041"/>
                </a:lnTo>
                <a:lnTo>
                  <a:pt x="12835" y="70488"/>
                </a:lnTo>
                <a:lnTo>
                  <a:pt x="36949" y="36869"/>
                </a:lnTo>
                <a:lnTo>
                  <a:pt x="70590" y="12785"/>
                </a:lnTo>
                <a:lnTo>
                  <a:pt x="111158" y="836"/>
                </a:lnTo>
                <a:lnTo>
                  <a:pt x="125650" y="0"/>
                </a:lnTo>
                <a:close/>
              </a:path>
            </a:pathLst>
          </a:custGeom>
          <a:ln w="25130">
            <a:solidFill>
              <a:srgbClr val="0029AC"/>
            </a:solidFill>
          </a:ln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99" name="object 30"/>
          <p:cNvSpPr/>
          <p:nvPr/>
        </p:nvSpPr>
        <p:spPr>
          <a:xfrm>
            <a:off x="3361038" y="5857102"/>
            <a:ext cx="2018271" cy="882365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125650" y="0"/>
                </a:moveTo>
                <a:lnTo>
                  <a:pt x="3129493" y="0"/>
                </a:lnTo>
                <a:lnTo>
                  <a:pt x="3144102" y="850"/>
                </a:lnTo>
                <a:lnTo>
                  <a:pt x="3184654" y="12836"/>
                </a:lnTo>
                <a:lnTo>
                  <a:pt x="3218273" y="36951"/>
                </a:lnTo>
                <a:lnTo>
                  <a:pt x="3242358" y="70593"/>
                </a:lnTo>
                <a:lnTo>
                  <a:pt x="3254307" y="111159"/>
                </a:lnTo>
                <a:lnTo>
                  <a:pt x="3255144" y="2003341"/>
                </a:lnTo>
                <a:lnTo>
                  <a:pt x="3254293" y="2017949"/>
                </a:lnTo>
                <a:lnTo>
                  <a:pt x="3242307" y="2058500"/>
                </a:lnTo>
                <a:lnTo>
                  <a:pt x="3218192" y="2092120"/>
                </a:lnTo>
                <a:lnTo>
                  <a:pt x="3184550" y="2116205"/>
                </a:lnTo>
                <a:lnTo>
                  <a:pt x="3143984" y="2128154"/>
                </a:lnTo>
                <a:lnTo>
                  <a:pt x="125650" y="2128991"/>
                </a:lnTo>
                <a:lnTo>
                  <a:pt x="111042" y="2128141"/>
                </a:lnTo>
                <a:lnTo>
                  <a:pt x="70491" y="2116155"/>
                </a:lnTo>
                <a:lnTo>
                  <a:pt x="36871" y="2092042"/>
                </a:lnTo>
                <a:lnTo>
                  <a:pt x="12786" y="2058401"/>
                </a:lnTo>
                <a:lnTo>
                  <a:pt x="836" y="2017832"/>
                </a:lnTo>
                <a:lnTo>
                  <a:pt x="0" y="125650"/>
                </a:lnTo>
                <a:lnTo>
                  <a:pt x="850" y="111041"/>
                </a:lnTo>
                <a:lnTo>
                  <a:pt x="12835" y="70489"/>
                </a:lnTo>
                <a:lnTo>
                  <a:pt x="36949" y="36870"/>
                </a:lnTo>
                <a:lnTo>
                  <a:pt x="70590" y="12785"/>
                </a:lnTo>
                <a:lnTo>
                  <a:pt x="111158" y="836"/>
                </a:lnTo>
                <a:lnTo>
                  <a:pt x="125650" y="0"/>
                </a:lnTo>
                <a:close/>
              </a:path>
            </a:pathLst>
          </a:custGeom>
          <a:ln w="25130">
            <a:solidFill>
              <a:srgbClr val="0029AC"/>
            </a:solidFill>
          </a:ln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104" name="object 32"/>
          <p:cNvSpPr/>
          <p:nvPr/>
        </p:nvSpPr>
        <p:spPr>
          <a:xfrm>
            <a:off x="7158884" y="5842000"/>
            <a:ext cx="2001592" cy="906018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125650" y="0"/>
                </a:moveTo>
                <a:lnTo>
                  <a:pt x="3129493" y="0"/>
                </a:lnTo>
                <a:lnTo>
                  <a:pt x="3144102" y="850"/>
                </a:lnTo>
                <a:lnTo>
                  <a:pt x="3184654" y="12836"/>
                </a:lnTo>
                <a:lnTo>
                  <a:pt x="3218273" y="36951"/>
                </a:lnTo>
                <a:lnTo>
                  <a:pt x="3242358" y="70593"/>
                </a:lnTo>
                <a:lnTo>
                  <a:pt x="3254307" y="111159"/>
                </a:lnTo>
                <a:lnTo>
                  <a:pt x="3255144" y="2003341"/>
                </a:lnTo>
                <a:lnTo>
                  <a:pt x="3254293" y="2017949"/>
                </a:lnTo>
                <a:lnTo>
                  <a:pt x="3242307" y="2058501"/>
                </a:lnTo>
                <a:lnTo>
                  <a:pt x="3218192" y="2092120"/>
                </a:lnTo>
                <a:lnTo>
                  <a:pt x="3184550" y="2116205"/>
                </a:lnTo>
                <a:lnTo>
                  <a:pt x="3143984" y="2128154"/>
                </a:lnTo>
                <a:lnTo>
                  <a:pt x="125650" y="2128991"/>
                </a:lnTo>
                <a:lnTo>
                  <a:pt x="111042" y="2128141"/>
                </a:lnTo>
                <a:lnTo>
                  <a:pt x="70491" y="2116155"/>
                </a:lnTo>
                <a:lnTo>
                  <a:pt x="36872" y="2092042"/>
                </a:lnTo>
                <a:lnTo>
                  <a:pt x="12786" y="2058401"/>
                </a:lnTo>
                <a:lnTo>
                  <a:pt x="836" y="2017833"/>
                </a:lnTo>
                <a:lnTo>
                  <a:pt x="0" y="125650"/>
                </a:lnTo>
                <a:lnTo>
                  <a:pt x="850" y="111041"/>
                </a:lnTo>
                <a:lnTo>
                  <a:pt x="12835" y="70489"/>
                </a:lnTo>
                <a:lnTo>
                  <a:pt x="36949" y="36870"/>
                </a:lnTo>
                <a:lnTo>
                  <a:pt x="70590" y="12785"/>
                </a:lnTo>
                <a:lnTo>
                  <a:pt x="111158" y="836"/>
                </a:lnTo>
                <a:lnTo>
                  <a:pt x="125650" y="0"/>
                </a:lnTo>
                <a:close/>
              </a:path>
            </a:pathLst>
          </a:custGeom>
          <a:ln w="25130">
            <a:solidFill>
              <a:srgbClr val="0029AC"/>
            </a:solidFill>
          </a:ln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cxnSp>
        <p:nvCxnSpPr>
          <p:cNvPr id="110" name="Прямая соединительная линия 379"/>
          <p:cNvCxnSpPr>
            <a:cxnSpLocks noChangeShapeType="1"/>
          </p:cNvCxnSpPr>
          <p:nvPr/>
        </p:nvCxnSpPr>
        <p:spPr bwMode="auto">
          <a:xfrm flipV="1">
            <a:off x="5355259" y="4802659"/>
            <a:ext cx="1737519" cy="1489"/>
          </a:xfrm>
          <a:prstGeom prst="line">
            <a:avLst/>
          </a:prstGeom>
          <a:noFill/>
          <a:ln w="19050">
            <a:solidFill>
              <a:srgbClr val="0029A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1" name="Прямая соединительная линия 392"/>
          <p:cNvCxnSpPr>
            <a:cxnSpLocks noChangeShapeType="1"/>
          </p:cNvCxnSpPr>
          <p:nvPr/>
        </p:nvCxnSpPr>
        <p:spPr bwMode="auto">
          <a:xfrm flipV="1">
            <a:off x="5404690" y="6525388"/>
            <a:ext cx="1763713" cy="4763"/>
          </a:xfrm>
          <a:prstGeom prst="line">
            <a:avLst/>
          </a:prstGeom>
          <a:noFill/>
          <a:ln w="19050">
            <a:solidFill>
              <a:srgbClr val="0029A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18" name="object 28"/>
          <p:cNvSpPr/>
          <p:nvPr/>
        </p:nvSpPr>
        <p:spPr>
          <a:xfrm>
            <a:off x="3361267" y="4646140"/>
            <a:ext cx="2001566" cy="865659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125650" y="0"/>
                </a:moveTo>
                <a:lnTo>
                  <a:pt x="3129493" y="0"/>
                </a:lnTo>
                <a:lnTo>
                  <a:pt x="3144102" y="850"/>
                </a:lnTo>
                <a:lnTo>
                  <a:pt x="3184654" y="12836"/>
                </a:lnTo>
                <a:lnTo>
                  <a:pt x="3218273" y="36951"/>
                </a:lnTo>
                <a:lnTo>
                  <a:pt x="3242358" y="70592"/>
                </a:lnTo>
                <a:lnTo>
                  <a:pt x="3254307" y="111159"/>
                </a:lnTo>
                <a:lnTo>
                  <a:pt x="3255144" y="2003341"/>
                </a:lnTo>
                <a:lnTo>
                  <a:pt x="3254293" y="2017949"/>
                </a:lnTo>
                <a:lnTo>
                  <a:pt x="3242307" y="2058500"/>
                </a:lnTo>
                <a:lnTo>
                  <a:pt x="3218192" y="2092119"/>
                </a:lnTo>
                <a:lnTo>
                  <a:pt x="3184550" y="2116205"/>
                </a:lnTo>
                <a:lnTo>
                  <a:pt x="3143984" y="2128154"/>
                </a:lnTo>
                <a:lnTo>
                  <a:pt x="125650" y="2128991"/>
                </a:lnTo>
                <a:lnTo>
                  <a:pt x="111042" y="2128141"/>
                </a:lnTo>
                <a:lnTo>
                  <a:pt x="70491" y="2116155"/>
                </a:lnTo>
                <a:lnTo>
                  <a:pt x="36872" y="2092042"/>
                </a:lnTo>
                <a:lnTo>
                  <a:pt x="12786" y="2058400"/>
                </a:lnTo>
                <a:lnTo>
                  <a:pt x="836" y="2017833"/>
                </a:lnTo>
                <a:lnTo>
                  <a:pt x="0" y="125650"/>
                </a:lnTo>
                <a:lnTo>
                  <a:pt x="850" y="111041"/>
                </a:lnTo>
                <a:lnTo>
                  <a:pt x="12835" y="70488"/>
                </a:lnTo>
                <a:lnTo>
                  <a:pt x="36949" y="36869"/>
                </a:lnTo>
                <a:lnTo>
                  <a:pt x="70590" y="12785"/>
                </a:lnTo>
                <a:lnTo>
                  <a:pt x="111158" y="836"/>
                </a:lnTo>
                <a:lnTo>
                  <a:pt x="125650" y="0"/>
                </a:lnTo>
                <a:close/>
              </a:path>
            </a:pathLst>
          </a:custGeom>
          <a:ln w="25130">
            <a:solidFill>
              <a:srgbClr val="0029AC"/>
            </a:solidFill>
          </a:ln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150" name="Прямоугольник 149"/>
          <p:cNvSpPr/>
          <p:nvPr/>
        </p:nvSpPr>
        <p:spPr>
          <a:xfrm>
            <a:off x="3345540" y="4653003"/>
            <a:ext cx="1967866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b="1" dirty="0" smtClean="0">
                <a:solidFill>
                  <a:schemeClr val="bg1"/>
                </a:solidFill>
              </a:rPr>
              <a:t>Ўз маблағи</a:t>
            </a:r>
            <a:r>
              <a:rPr lang="en-US" sz="1400" b="1" dirty="0" smtClean="0">
                <a:solidFill>
                  <a:schemeClr val="bg1"/>
                </a:solidFill>
              </a:rPr>
              <a:t> </a:t>
            </a:r>
            <a:endParaRPr lang="ru-RU" sz="1400" dirty="0">
              <a:solidFill>
                <a:schemeClr val="bg1"/>
              </a:solidFill>
            </a:endParaRPr>
          </a:p>
        </p:txBody>
      </p:sp>
      <p:sp>
        <p:nvSpPr>
          <p:cNvPr id="151" name="Прямоугольник 150"/>
          <p:cNvSpPr/>
          <p:nvPr/>
        </p:nvSpPr>
        <p:spPr>
          <a:xfrm>
            <a:off x="3508531" y="5848863"/>
            <a:ext cx="1714258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b="1" dirty="0" smtClean="0">
                <a:solidFill>
                  <a:schemeClr val="bg1"/>
                </a:solidFill>
              </a:rPr>
              <a:t>Банк кредити</a:t>
            </a:r>
            <a:r>
              <a:rPr lang="en-US" sz="1400" dirty="0" smtClean="0">
                <a:solidFill>
                  <a:schemeClr val="bg1"/>
                </a:solidFill>
                <a:latin typeface="Bahnschrift SemiBold SemiConden" pitchFamily="34" charset="0"/>
              </a:rPr>
              <a:t> </a:t>
            </a:r>
            <a:endParaRPr lang="ru-RU" sz="1400" dirty="0">
              <a:solidFill>
                <a:schemeClr val="bg1"/>
              </a:solidFill>
            </a:endParaRPr>
          </a:p>
        </p:txBody>
      </p:sp>
      <p:sp>
        <p:nvSpPr>
          <p:cNvPr id="152" name="Прямоугольник 151"/>
          <p:cNvSpPr/>
          <p:nvPr/>
        </p:nvSpPr>
        <p:spPr>
          <a:xfrm>
            <a:off x="7359872" y="4621885"/>
            <a:ext cx="1686680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600" b="1" dirty="0" smtClean="0">
                <a:solidFill>
                  <a:schemeClr val="bg1"/>
                </a:solidFill>
              </a:rPr>
              <a:t>Ишчи ўрин сони </a:t>
            </a:r>
            <a:endParaRPr lang="ru-RU" sz="1600" dirty="0">
              <a:solidFill>
                <a:schemeClr val="bg1"/>
              </a:solidFill>
            </a:endParaRPr>
          </a:p>
        </p:txBody>
      </p:sp>
      <p:sp>
        <p:nvSpPr>
          <p:cNvPr id="153" name="Прямоугольник 152"/>
          <p:cNvSpPr/>
          <p:nvPr/>
        </p:nvSpPr>
        <p:spPr>
          <a:xfrm>
            <a:off x="7249147" y="5833474"/>
            <a:ext cx="1898981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600" b="1" dirty="0" smtClean="0">
                <a:solidFill>
                  <a:schemeClr val="bg1"/>
                </a:solidFill>
              </a:rPr>
              <a:t>Ишга тушиш вақти</a:t>
            </a:r>
            <a:r>
              <a:rPr lang="en-US" sz="1600" b="1" dirty="0" smtClean="0">
                <a:solidFill>
                  <a:schemeClr val="bg1"/>
                </a:solidFill>
              </a:rPr>
              <a:t> </a:t>
            </a:r>
            <a:endParaRPr lang="ru-RU" sz="1600" dirty="0">
              <a:solidFill>
                <a:schemeClr val="bg1"/>
              </a:solidFill>
            </a:endParaRPr>
          </a:p>
        </p:txBody>
      </p:sp>
      <p:sp>
        <p:nvSpPr>
          <p:cNvPr id="160" name="Прямоугольник 159"/>
          <p:cNvSpPr/>
          <p:nvPr/>
        </p:nvSpPr>
        <p:spPr>
          <a:xfrm>
            <a:off x="3694599" y="5117736"/>
            <a:ext cx="63350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400  </a:t>
            </a:r>
            <a:endParaRPr lang="ru-RU" dirty="0"/>
          </a:p>
        </p:txBody>
      </p:sp>
      <p:sp>
        <p:nvSpPr>
          <p:cNvPr id="161" name="Прямоугольник 160"/>
          <p:cNvSpPr/>
          <p:nvPr/>
        </p:nvSpPr>
        <p:spPr>
          <a:xfrm>
            <a:off x="3829644" y="6323606"/>
            <a:ext cx="45397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 smtClean="0">
                <a:solidFill>
                  <a:srgbClr val="C00000"/>
                </a:solidFill>
                <a:latin typeface="Bahnschrift SemiBold SemiConden" pitchFamily="34" charset="0"/>
              </a:rPr>
              <a:t>0,0</a:t>
            </a:r>
            <a:endParaRPr lang="ru-RU" dirty="0"/>
          </a:p>
        </p:txBody>
      </p:sp>
      <p:sp>
        <p:nvSpPr>
          <p:cNvPr id="162" name="Прямоугольник 161"/>
          <p:cNvSpPr/>
          <p:nvPr/>
        </p:nvSpPr>
        <p:spPr>
          <a:xfrm>
            <a:off x="7653928" y="5053229"/>
            <a:ext cx="93968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8</a:t>
            </a:r>
            <a:r>
              <a:rPr lang="en-US" dirty="0" smtClean="0">
                <a:solidFill>
                  <a:srgbClr val="C00000"/>
                </a:solidFill>
                <a:latin typeface="Bahnschrift SemiBold SemiConden" pitchFamily="34" charset="0"/>
              </a:rPr>
              <a:t> </a:t>
            </a:r>
            <a:r>
              <a:rPr lang="uz-Cyrl-UZ" dirty="0" smtClean="0">
                <a:solidFill>
                  <a:schemeClr val="accent1">
                    <a:lumMod val="50000"/>
                  </a:schemeClr>
                </a:solidFill>
                <a:latin typeface="Bahnschrift SemiBold SemiConden" pitchFamily="34" charset="0"/>
              </a:rPr>
              <a:t>нафар</a:t>
            </a:r>
            <a:endParaRPr lang="en-US" dirty="0" smtClean="0">
              <a:solidFill>
                <a:schemeClr val="accent1">
                  <a:lumMod val="50000"/>
                </a:schemeClr>
              </a:solidFill>
              <a:latin typeface="Bahnschrift SemiBold SemiConden" pitchFamily="34" charset="0"/>
            </a:endParaRPr>
          </a:p>
          <a:p>
            <a:endParaRPr lang="ru-RU" dirty="0"/>
          </a:p>
        </p:txBody>
      </p:sp>
      <p:sp>
        <p:nvSpPr>
          <p:cNvPr id="163" name="Прямоугольник 162"/>
          <p:cNvSpPr/>
          <p:nvPr/>
        </p:nvSpPr>
        <p:spPr>
          <a:xfrm>
            <a:off x="7645287" y="6279978"/>
            <a:ext cx="110318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rgbClr val="C00000"/>
                </a:solidFill>
                <a:latin typeface="Bahnschrift SemiBold SemiConden" pitchFamily="34" charset="0"/>
              </a:rPr>
              <a:t>202</a:t>
            </a:r>
            <a:r>
              <a:rPr lang="ru-RU" dirty="0" smtClean="0">
                <a:solidFill>
                  <a:srgbClr val="C00000"/>
                </a:solidFill>
                <a:latin typeface="Bahnschrift SemiBold SemiConden" pitchFamily="34" charset="0"/>
              </a:rPr>
              <a:t>1</a:t>
            </a:r>
            <a:r>
              <a:rPr lang="en-US" dirty="0" smtClean="0">
                <a:solidFill>
                  <a:srgbClr val="C00000"/>
                </a:solidFill>
                <a:latin typeface="Bahnschrift SemiBold SemiConden" pitchFamily="34" charset="0"/>
              </a:rPr>
              <a:t>-202</a:t>
            </a:r>
            <a:r>
              <a:rPr lang="ru-RU" dirty="0" smtClean="0">
                <a:solidFill>
                  <a:srgbClr val="C00000"/>
                </a:solidFill>
                <a:latin typeface="Bahnschrift SemiBold SemiConden" pitchFamily="34" charset="0"/>
              </a:rPr>
              <a:t>2</a:t>
            </a:r>
            <a:endParaRPr lang="ru-RU" dirty="0"/>
          </a:p>
        </p:txBody>
      </p:sp>
      <p:sp>
        <p:nvSpPr>
          <p:cNvPr id="165" name="Шестиугольник 164"/>
          <p:cNvSpPr/>
          <p:nvPr/>
        </p:nvSpPr>
        <p:spPr>
          <a:xfrm>
            <a:off x="5453448" y="4959180"/>
            <a:ext cx="1647568" cy="1334529"/>
          </a:xfrm>
          <a:prstGeom prst="hexagon">
            <a:avLst/>
          </a:prstGeom>
          <a:solidFill>
            <a:srgbClr val="0029AC"/>
          </a:solidFill>
        </p:spPr>
        <p:txBody>
          <a:bodyPr lIns="0" tIns="0" rIns="0" bIns="0" anchor="ctr"/>
          <a:lstStyle/>
          <a:p>
            <a:pPr algn="ctr">
              <a:defRPr/>
            </a:pPr>
            <a:endParaRPr lang="ru-RU" sz="1400" b="1" dirty="0" smtClean="0">
              <a:solidFill>
                <a:schemeClr val="bg1"/>
              </a:solidFill>
            </a:endParaRPr>
          </a:p>
        </p:txBody>
      </p:sp>
      <p:sp>
        <p:nvSpPr>
          <p:cNvPr id="166" name="Шестиугольник 165"/>
          <p:cNvSpPr/>
          <p:nvPr/>
        </p:nvSpPr>
        <p:spPr>
          <a:xfrm>
            <a:off x="5486400" y="4983894"/>
            <a:ext cx="1581665" cy="1276865"/>
          </a:xfrm>
          <a:prstGeom prst="hexagon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9" name="Прямоугольник 168"/>
          <p:cNvSpPr/>
          <p:nvPr/>
        </p:nvSpPr>
        <p:spPr>
          <a:xfrm>
            <a:off x="5771806" y="5096187"/>
            <a:ext cx="1016173" cy="4154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1050" dirty="0" smtClean="0">
                <a:latin typeface="Bahnschrift SemiBold SemiConden" pitchFamily="34" charset="0"/>
              </a:rPr>
              <a:t>Лойиҳа қиймати </a:t>
            </a:r>
          </a:p>
        </p:txBody>
      </p:sp>
      <p:sp>
        <p:nvSpPr>
          <p:cNvPr id="170" name="Прямоугольник 169"/>
          <p:cNvSpPr/>
          <p:nvPr/>
        </p:nvSpPr>
        <p:spPr>
          <a:xfrm>
            <a:off x="5604246" y="5487536"/>
            <a:ext cx="561413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z-Cyrl-UZ" sz="2000" dirty="0" smtClean="0">
                <a:solidFill>
                  <a:srgbClr val="C00000"/>
                </a:solidFill>
                <a:latin typeface="Bahnschrift SemiBold SemiConden" pitchFamily="34" charset="0"/>
              </a:rPr>
              <a:t>400</a:t>
            </a:r>
            <a:r>
              <a:rPr lang="uz-Cyrl-UZ" sz="2000" dirty="0" smtClean="0">
                <a:solidFill>
                  <a:srgbClr val="C00000"/>
                </a:solidFill>
                <a:latin typeface="Bahnschrift SemiBold SemiConden" pitchFamily="34" charset="0"/>
              </a:rPr>
              <a:t>  </a:t>
            </a:r>
            <a:endParaRPr lang="ru-RU" sz="2000" dirty="0"/>
          </a:p>
        </p:txBody>
      </p:sp>
      <p:sp>
        <p:nvSpPr>
          <p:cNvPr id="171" name="Прямоугольник 170"/>
          <p:cNvSpPr/>
          <p:nvPr/>
        </p:nvSpPr>
        <p:spPr>
          <a:xfrm>
            <a:off x="5946644" y="5571050"/>
            <a:ext cx="101844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1200" dirty="0" smtClean="0">
                <a:latin typeface="Bahnschrift SemiBold SemiConden" pitchFamily="34" charset="0"/>
              </a:rPr>
              <a:t> </a:t>
            </a:r>
            <a:r>
              <a:rPr lang="en-US" sz="1200" dirty="0" smtClean="0">
                <a:latin typeface="Bahnschrift SemiBold SemiConden" pitchFamily="34" charset="0"/>
              </a:rPr>
              <a:t> </a:t>
            </a:r>
            <a:r>
              <a:rPr lang="ru-RU" sz="1200" dirty="0" smtClean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МЛН</a:t>
            </a:r>
            <a:r>
              <a:rPr lang="en-US" sz="1200" dirty="0" smtClean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.</a:t>
            </a:r>
            <a:r>
              <a:rPr lang="uz-Cyrl-UZ" sz="1200" dirty="0" smtClean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СЎМ</a:t>
            </a:r>
            <a:endParaRPr lang="ru-RU" sz="1200" dirty="0" smtClean="0">
              <a:solidFill>
                <a:schemeClr val="accent5">
                  <a:lumMod val="50000"/>
                </a:schemeClr>
              </a:solidFill>
            </a:endParaRPr>
          </a:p>
          <a:p>
            <a:endParaRPr lang="ru-RU" sz="1200" dirty="0"/>
          </a:p>
        </p:txBody>
      </p:sp>
      <p:sp>
        <p:nvSpPr>
          <p:cNvPr id="176" name="Прямоугольник 175"/>
          <p:cNvSpPr/>
          <p:nvPr/>
        </p:nvSpPr>
        <p:spPr>
          <a:xfrm>
            <a:off x="4099606" y="5139649"/>
            <a:ext cx="798617" cy="29238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300" dirty="0" smtClean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МЛН</a:t>
            </a:r>
            <a:r>
              <a:rPr lang="en-US" sz="1300" dirty="0" smtClean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.</a:t>
            </a:r>
            <a:r>
              <a:rPr lang="uz-Cyrl-UZ" sz="1300" dirty="0" smtClean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СЎМ</a:t>
            </a:r>
            <a:endParaRPr lang="ru-RU" sz="1300" dirty="0"/>
          </a:p>
        </p:txBody>
      </p:sp>
      <p:sp>
        <p:nvSpPr>
          <p:cNvPr id="177" name="Прямоугольник 176"/>
          <p:cNvSpPr/>
          <p:nvPr/>
        </p:nvSpPr>
        <p:spPr>
          <a:xfrm>
            <a:off x="4217437" y="6395786"/>
            <a:ext cx="798617" cy="29238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300" dirty="0" smtClean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МЛ</a:t>
            </a:r>
            <a:r>
              <a:rPr lang="uz-Cyrl-UZ" sz="1300" dirty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Н</a:t>
            </a:r>
            <a:r>
              <a:rPr lang="en-US" sz="1300" dirty="0" smtClean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.</a:t>
            </a:r>
            <a:r>
              <a:rPr lang="uz-Cyrl-UZ" sz="1300" dirty="0" smtClean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СЎМ</a:t>
            </a:r>
            <a:endParaRPr lang="ru-RU" sz="1300" dirty="0"/>
          </a:p>
        </p:txBody>
      </p:sp>
      <p:sp>
        <p:nvSpPr>
          <p:cNvPr id="178" name="Прямоугольник 177"/>
          <p:cNvSpPr/>
          <p:nvPr/>
        </p:nvSpPr>
        <p:spPr>
          <a:xfrm>
            <a:off x="5355339" y="1188903"/>
            <a:ext cx="1805405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z-Cyrl-UZ" sz="1600" dirty="0">
                <a:solidFill>
                  <a:schemeClr val="bg1"/>
                </a:solidFill>
              </a:rPr>
              <a:t>Қузиқорин</a:t>
            </a:r>
            <a:endParaRPr lang="uz-Cyrl-UZ" sz="1600" dirty="0">
              <a:solidFill>
                <a:schemeClr val="bg1"/>
              </a:solidFill>
            </a:endParaRPr>
          </a:p>
        </p:txBody>
      </p:sp>
      <p:sp>
        <p:nvSpPr>
          <p:cNvPr id="191" name="object 8"/>
          <p:cNvSpPr/>
          <p:nvPr/>
        </p:nvSpPr>
        <p:spPr>
          <a:xfrm>
            <a:off x="0" y="25"/>
            <a:ext cx="12192000" cy="587609"/>
          </a:xfrm>
          <a:custGeom>
            <a:avLst/>
            <a:gdLst/>
            <a:ahLst/>
            <a:cxnLst/>
            <a:rect l="l" t="t" r="r" b="b"/>
            <a:pathLst>
              <a:path w="20104100" h="969010">
                <a:moveTo>
                  <a:pt x="20104099" y="0"/>
                </a:moveTo>
                <a:lnTo>
                  <a:pt x="192" y="0"/>
                </a:lnTo>
                <a:lnTo>
                  <a:pt x="192" y="968699"/>
                </a:lnTo>
                <a:lnTo>
                  <a:pt x="20104099" y="968699"/>
                </a:lnTo>
                <a:lnTo>
                  <a:pt x="20104099" y="0"/>
                </a:lnTo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>
              <a:defRPr/>
            </a:pPr>
            <a:endParaRPr sz="1092"/>
          </a:p>
        </p:txBody>
      </p:sp>
      <p:sp>
        <p:nvSpPr>
          <p:cNvPr id="192" name="object 9"/>
          <p:cNvSpPr/>
          <p:nvPr/>
        </p:nvSpPr>
        <p:spPr>
          <a:xfrm>
            <a:off x="0" y="587444"/>
            <a:ext cx="12191884" cy="3571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3" name="object 10"/>
          <p:cNvSpPr/>
          <p:nvPr/>
        </p:nvSpPr>
        <p:spPr>
          <a:xfrm>
            <a:off x="0" y="117500"/>
            <a:ext cx="806334" cy="133875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4" name="object 11"/>
          <p:cNvSpPr/>
          <p:nvPr/>
        </p:nvSpPr>
        <p:spPr>
          <a:xfrm>
            <a:off x="0" y="336094"/>
            <a:ext cx="939831" cy="133875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5" name="object 12"/>
          <p:cNvSpPr/>
          <p:nvPr/>
        </p:nvSpPr>
        <p:spPr>
          <a:xfrm>
            <a:off x="11385434" y="117500"/>
            <a:ext cx="806450" cy="133875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6" name="object 13"/>
          <p:cNvSpPr/>
          <p:nvPr/>
        </p:nvSpPr>
        <p:spPr>
          <a:xfrm>
            <a:off x="11251938" y="336094"/>
            <a:ext cx="939947" cy="133875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7" name="object 14"/>
          <p:cNvSpPr/>
          <p:nvPr/>
        </p:nvSpPr>
        <p:spPr>
          <a:xfrm>
            <a:off x="523471" y="24"/>
            <a:ext cx="11182921" cy="585119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8" name="object 15"/>
          <p:cNvSpPr/>
          <p:nvPr/>
        </p:nvSpPr>
        <p:spPr>
          <a:xfrm>
            <a:off x="585972" y="8263"/>
            <a:ext cx="11058290" cy="542941"/>
          </a:xfrm>
          <a:custGeom>
            <a:avLst/>
            <a:gdLst/>
            <a:ahLst/>
            <a:cxnLst/>
            <a:rect l="l" t="t" r="r" b="b"/>
            <a:pathLst>
              <a:path w="18234660" h="895350">
                <a:moveTo>
                  <a:pt x="18234055" y="0"/>
                </a:moveTo>
                <a:lnTo>
                  <a:pt x="0" y="0"/>
                </a:lnTo>
                <a:lnTo>
                  <a:pt x="706608" y="895085"/>
                </a:lnTo>
                <a:lnTo>
                  <a:pt x="17464618" y="895085"/>
                </a:lnTo>
                <a:lnTo>
                  <a:pt x="18234055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wrap="square" lIns="0" tIns="0" rIns="0" bIns="0" rtlCol="0"/>
          <a:lstStyle/>
          <a:p>
            <a:pPr marL="7701" algn="ctr"/>
            <a:endParaRPr lang="ru-RU" b="1" dirty="0" smtClean="0">
              <a:solidFill>
                <a:srgbClr val="1A4D89"/>
              </a:solidFill>
              <a:latin typeface="Arial"/>
              <a:cs typeface="Arial"/>
            </a:endParaRPr>
          </a:p>
        </p:txBody>
      </p:sp>
      <p:sp>
        <p:nvSpPr>
          <p:cNvPr id="199" name="Прямоугольник 198"/>
          <p:cNvSpPr/>
          <p:nvPr/>
        </p:nvSpPr>
        <p:spPr>
          <a:xfrm>
            <a:off x="2584332" y="76761"/>
            <a:ext cx="620178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701" algn="ctr"/>
            <a:r>
              <a:rPr lang="uz-Cyrl-UZ" b="1" dirty="0" smtClean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n-US" b="1" dirty="0" smtClean="0">
                <a:solidFill>
                  <a:srgbClr val="002060"/>
                </a:solidFill>
                <a:latin typeface="Arial"/>
                <a:cs typeface="Arial"/>
              </a:rPr>
              <a:t>“</a:t>
            </a:r>
            <a:r>
              <a:rPr lang="ru-RU" b="1" dirty="0" err="1" smtClean="0">
                <a:solidFill>
                  <a:srgbClr val="002060"/>
                </a:solidFill>
                <a:latin typeface="Arial"/>
                <a:cs typeface="Arial"/>
              </a:rPr>
              <a:t>Қузиқорин</a:t>
            </a:r>
            <a:r>
              <a:rPr lang="ru-RU" b="1" dirty="0" smtClean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ru-RU" b="1" dirty="0" err="1" smtClean="0">
                <a:solidFill>
                  <a:srgbClr val="002060"/>
                </a:solidFill>
                <a:latin typeface="Arial"/>
                <a:cs typeface="Arial"/>
              </a:rPr>
              <a:t>етиштириш</a:t>
            </a:r>
            <a:r>
              <a:rPr lang="en-US" b="1" dirty="0" smtClean="0">
                <a:solidFill>
                  <a:srgbClr val="002060"/>
                </a:solidFill>
                <a:latin typeface="Arial"/>
                <a:cs typeface="Arial"/>
              </a:rPr>
              <a:t>"</a:t>
            </a:r>
            <a:endParaRPr lang="ru-RU" b="1" dirty="0" smtClean="0">
              <a:solidFill>
                <a:srgbClr val="002060"/>
              </a:solidFill>
              <a:latin typeface="Arial"/>
              <a:cs typeface="Arial"/>
            </a:endParaRPr>
          </a:p>
        </p:txBody>
      </p:sp>
      <p:sp>
        <p:nvSpPr>
          <p:cNvPr id="79" name="object 25"/>
          <p:cNvSpPr/>
          <p:nvPr/>
        </p:nvSpPr>
        <p:spPr>
          <a:xfrm>
            <a:off x="301470" y="4212232"/>
            <a:ext cx="2792608" cy="2368117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3129493" y="0"/>
                </a:moveTo>
                <a:lnTo>
                  <a:pt x="125650" y="0"/>
                </a:lnTo>
                <a:lnTo>
                  <a:pt x="111158" y="836"/>
                </a:lnTo>
                <a:lnTo>
                  <a:pt x="70590" y="12785"/>
                </a:lnTo>
                <a:lnTo>
                  <a:pt x="36949" y="36869"/>
                </a:lnTo>
                <a:lnTo>
                  <a:pt x="12835" y="70488"/>
                </a:lnTo>
                <a:lnTo>
                  <a:pt x="850" y="111041"/>
                </a:lnTo>
                <a:lnTo>
                  <a:pt x="0" y="125650"/>
                </a:lnTo>
                <a:lnTo>
                  <a:pt x="830" y="2003341"/>
                </a:lnTo>
                <a:lnTo>
                  <a:pt x="7326" y="2045519"/>
                </a:lnTo>
                <a:lnTo>
                  <a:pt x="27655" y="2081758"/>
                </a:lnTo>
                <a:lnTo>
                  <a:pt x="58385" y="2109336"/>
                </a:lnTo>
                <a:lnTo>
                  <a:pt x="96915" y="2125654"/>
                </a:lnTo>
                <a:lnTo>
                  <a:pt x="125650" y="2128991"/>
                </a:lnTo>
                <a:lnTo>
                  <a:pt x="3143984" y="2128154"/>
                </a:lnTo>
                <a:lnTo>
                  <a:pt x="3184550" y="2116204"/>
                </a:lnTo>
                <a:lnTo>
                  <a:pt x="3218192" y="2092119"/>
                </a:lnTo>
                <a:lnTo>
                  <a:pt x="3242307" y="2058500"/>
                </a:lnTo>
                <a:lnTo>
                  <a:pt x="3254293" y="2017949"/>
                </a:lnTo>
                <a:lnTo>
                  <a:pt x="3255144" y="2003341"/>
                </a:lnTo>
                <a:lnTo>
                  <a:pt x="3254313" y="125650"/>
                </a:lnTo>
                <a:lnTo>
                  <a:pt x="3247818" y="83473"/>
                </a:lnTo>
                <a:lnTo>
                  <a:pt x="3227489" y="47234"/>
                </a:lnTo>
                <a:lnTo>
                  <a:pt x="3196759" y="19655"/>
                </a:lnTo>
                <a:lnTo>
                  <a:pt x="3158229" y="3337"/>
                </a:lnTo>
                <a:lnTo>
                  <a:pt x="3129493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lIns="0" tIns="0" rIns="0" bIns="0"/>
          <a:lstStyle/>
          <a:p>
            <a:pPr algn="ctr">
              <a:defRPr/>
            </a:pPr>
            <a:endParaRPr lang="en-US" sz="1100" b="1" i="1" dirty="0" smtClean="0">
              <a:cs typeface="Arial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19513" y="0"/>
            <a:ext cx="508000" cy="508000"/>
          </a:xfrm>
          <a:prstGeom prst="rect">
            <a:avLst/>
          </a:prstGeom>
        </p:spPr>
      </p:pic>
      <p:sp>
        <p:nvSpPr>
          <p:cNvPr id="75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1273314" y="1372307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1" name="TextBox 80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1246398" y="1460984"/>
            <a:ext cx="1014201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uz-Cyrl-UZ" altLang="ko-KR" sz="1200" b="1" dirty="0" smtClean="0">
                <a:solidFill>
                  <a:schemeClr val="bg1"/>
                </a:solidFill>
                <a:cs typeface="Arial" pitchFamily="34" charset="0"/>
              </a:rPr>
              <a:t>Ўз-ўзини қоплаш (</a:t>
            </a:r>
            <a:r>
              <a:rPr lang="en-US" altLang="ko-KR" sz="1200" b="1" dirty="0" smtClean="0">
                <a:solidFill>
                  <a:schemeClr val="bg1"/>
                </a:solidFill>
                <a:cs typeface="Arial" pitchFamily="34" charset="0"/>
              </a:rPr>
              <a:t>PP)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83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536715" y="2075039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4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1967579" y="2058107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7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1239447" y="2754225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8" name="Прямоугольник 87"/>
          <p:cNvSpPr/>
          <p:nvPr/>
        </p:nvSpPr>
        <p:spPr>
          <a:xfrm>
            <a:off x="1353423" y="1864271"/>
            <a:ext cx="74411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4</a:t>
            </a:r>
            <a:r>
              <a:rPr lang="uz-Cyrl-UZ" dirty="0" smtClean="0">
                <a:solidFill>
                  <a:srgbClr val="C00000"/>
                </a:solidFill>
                <a:latin typeface="Bahnschrift SemiBold SemiConden" pitchFamily="34" charset="0"/>
              </a:rPr>
              <a:t> йил</a:t>
            </a:r>
            <a:r>
              <a:rPr lang="en-US" dirty="0" smtClean="0">
                <a:solidFill>
                  <a:srgbClr val="C00000"/>
                </a:solidFill>
                <a:latin typeface="Bahnschrift SemiBold SemiConden" pitchFamily="34" charset="0"/>
              </a:rPr>
              <a:t> </a:t>
            </a:r>
            <a:endParaRPr lang="ru-RU" dirty="0"/>
          </a:p>
        </p:txBody>
      </p:sp>
      <p:sp>
        <p:nvSpPr>
          <p:cNvPr id="89" name="TextBox 88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483410" y="2176938"/>
            <a:ext cx="1097058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uz-Cyrl-UZ" altLang="ko-KR" sz="1200" b="1" dirty="0" smtClean="0">
                <a:solidFill>
                  <a:schemeClr val="bg1"/>
                </a:solidFill>
                <a:cs typeface="Arial" pitchFamily="34" charset="0"/>
              </a:rPr>
              <a:t>Соф жорий қиймат (</a:t>
            </a:r>
            <a:r>
              <a:rPr lang="en-US" altLang="ko-KR" sz="1200" b="1" dirty="0" smtClean="0">
                <a:solidFill>
                  <a:schemeClr val="bg1"/>
                </a:solidFill>
                <a:cs typeface="Arial" pitchFamily="34" charset="0"/>
              </a:rPr>
              <a:t>NPV)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90" name="Прямоугольник 89"/>
          <p:cNvSpPr/>
          <p:nvPr/>
        </p:nvSpPr>
        <p:spPr>
          <a:xfrm>
            <a:off x="547244" y="2481877"/>
            <a:ext cx="917239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sz="1600" dirty="0" smtClean="0">
                <a:solidFill>
                  <a:srgbClr val="C00000"/>
                </a:solidFill>
                <a:latin typeface="Bahnschrift SemiBold SemiConden" pitchFamily="34" charset="0"/>
              </a:rPr>
              <a:t>  </a:t>
            </a:r>
            <a:r>
              <a:rPr lang="uz-Cyrl-UZ" sz="1600" dirty="0">
                <a:solidFill>
                  <a:srgbClr val="C00000"/>
                </a:solidFill>
                <a:latin typeface="Bahnschrift SemiBold SemiConden" pitchFamily="34" charset="0"/>
              </a:rPr>
              <a:t>2</a:t>
            </a:r>
            <a:r>
              <a:rPr lang="uz-Cyrl-UZ" sz="1600" dirty="0" smtClean="0">
                <a:solidFill>
                  <a:srgbClr val="C00000"/>
                </a:solidFill>
                <a:latin typeface="Bahnschrift SemiBold SemiConden" pitchFamily="34" charset="0"/>
              </a:rPr>
              <a:t>27</a:t>
            </a:r>
            <a:r>
              <a:rPr lang="uz-Cyrl-UZ" sz="1600" dirty="0" smtClean="0">
                <a:solidFill>
                  <a:srgbClr val="C00000"/>
                </a:solidFill>
                <a:latin typeface="Bahnschrift SemiBold SemiConden" pitchFamily="34" charset="0"/>
              </a:rPr>
              <a:t> </a:t>
            </a:r>
            <a:r>
              <a:rPr lang="uz-Cyrl-UZ" sz="1600" dirty="0" smtClean="0">
                <a:solidFill>
                  <a:srgbClr val="C00000"/>
                </a:solidFill>
                <a:latin typeface="Bahnschrift SemiBold SemiConden" pitchFamily="34" charset="0"/>
              </a:rPr>
              <a:t>млн</a:t>
            </a:r>
          </a:p>
          <a:p>
            <a:r>
              <a:rPr lang="uz-Cyrl-UZ" sz="1600" dirty="0" smtClean="0">
                <a:solidFill>
                  <a:srgbClr val="C00000"/>
                </a:solidFill>
                <a:latin typeface="Bahnschrift SemiBold SemiConden" pitchFamily="34" charset="0"/>
              </a:rPr>
              <a:t>     сўм</a:t>
            </a:r>
            <a:endParaRPr lang="ru-RU" sz="1600" dirty="0"/>
          </a:p>
        </p:txBody>
      </p:sp>
      <p:sp>
        <p:nvSpPr>
          <p:cNvPr id="92" name="TextBox 91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1872932" y="2028250"/>
            <a:ext cx="1158135" cy="60016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uz-Cyrl-UZ" altLang="ko-KR" sz="1100" b="1" dirty="0" smtClean="0">
                <a:solidFill>
                  <a:schemeClr val="bg1"/>
                </a:solidFill>
                <a:cs typeface="Arial" pitchFamily="34" charset="0"/>
              </a:rPr>
              <a:t>Ички даромадлилик даражаси(</a:t>
            </a:r>
            <a:r>
              <a:rPr lang="en-US" altLang="ko-KR" sz="1100" b="1" dirty="0" smtClean="0">
                <a:solidFill>
                  <a:schemeClr val="bg1"/>
                </a:solidFill>
                <a:cs typeface="Arial" pitchFamily="34" charset="0"/>
              </a:rPr>
              <a:t>IRR)</a:t>
            </a:r>
            <a:endParaRPr lang="ko-KR" altLang="en-US" sz="11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93" name="Прямоугольник 92"/>
          <p:cNvSpPr/>
          <p:nvPr/>
        </p:nvSpPr>
        <p:spPr>
          <a:xfrm>
            <a:off x="2147446" y="2566543"/>
            <a:ext cx="59824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 </a:t>
            </a:r>
            <a:r>
              <a:rPr lang="uz-Cyrl-UZ" dirty="0" smtClean="0">
                <a:solidFill>
                  <a:srgbClr val="C00000"/>
                </a:solidFill>
                <a:latin typeface="Bahnschrift SemiBold SemiConden" pitchFamily="34" charset="0"/>
              </a:rPr>
              <a:t>22%</a:t>
            </a:r>
            <a:endParaRPr lang="ru-RU" dirty="0"/>
          </a:p>
        </p:txBody>
      </p:sp>
      <p:sp>
        <p:nvSpPr>
          <p:cNvPr id="94" name="TextBox 93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1188654" y="2841539"/>
            <a:ext cx="1112677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uz-Cyrl-UZ" altLang="ko-KR" sz="1200" b="1" dirty="0" smtClean="0">
                <a:solidFill>
                  <a:schemeClr val="bg1"/>
                </a:solidFill>
                <a:cs typeface="Arial" pitchFamily="34" charset="0"/>
              </a:rPr>
              <a:t>Инвестиция қайтими (</a:t>
            </a:r>
            <a:r>
              <a:rPr lang="en-US" altLang="ko-KR" sz="1200" b="1" dirty="0" smtClean="0">
                <a:solidFill>
                  <a:schemeClr val="bg1"/>
                </a:solidFill>
                <a:cs typeface="Arial" pitchFamily="34" charset="0"/>
              </a:rPr>
              <a:t>ROI)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95" name="Прямоугольник 94"/>
          <p:cNvSpPr/>
          <p:nvPr/>
        </p:nvSpPr>
        <p:spPr>
          <a:xfrm>
            <a:off x="1319336" y="3248145"/>
            <a:ext cx="71205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 smtClean="0">
                <a:solidFill>
                  <a:srgbClr val="C00000"/>
                </a:solidFill>
                <a:latin typeface="Bahnschrift SemiBold SemiConden" pitchFamily="34" charset="0"/>
              </a:rPr>
              <a:t>   </a:t>
            </a:r>
            <a:r>
              <a:rPr lang="uz-Cyrl-UZ" dirty="0" smtClean="0">
                <a:solidFill>
                  <a:srgbClr val="C00000"/>
                </a:solidFill>
                <a:latin typeface="Bahnschrift SemiBold SemiConden" pitchFamily="34" charset="0"/>
              </a:rPr>
              <a:t>25%</a:t>
            </a:r>
            <a:endParaRPr lang="ru-RU" dirty="0"/>
          </a:p>
        </p:txBody>
      </p:sp>
      <p:sp>
        <p:nvSpPr>
          <p:cNvPr id="96" name="object 17"/>
          <p:cNvSpPr/>
          <p:nvPr/>
        </p:nvSpPr>
        <p:spPr>
          <a:xfrm>
            <a:off x="9237133" y="4130849"/>
            <a:ext cx="2904066" cy="2590801"/>
          </a:xfrm>
          <a:custGeom>
            <a:avLst/>
            <a:gdLst/>
            <a:ahLst/>
            <a:cxnLst/>
            <a:rect l="l" t="t" r="r" b="b"/>
            <a:pathLst>
              <a:path w="5380355" h="1421129">
                <a:moveTo>
                  <a:pt x="5243863" y="0"/>
                </a:moveTo>
                <a:lnTo>
                  <a:pt x="136177" y="0"/>
                </a:lnTo>
                <a:lnTo>
                  <a:pt x="133750" y="21"/>
                </a:lnTo>
                <a:lnTo>
                  <a:pt x="91505" y="7571"/>
                </a:lnTo>
                <a:lnTo>
                  <a:pt x="54793" y="27176"/>
                </a:lnTo>
                <a:lnTo>
                  <a:pt x="25828" y="56622"/>
                </a:lnTo>
                <a:lnTo>
                  <a:pt x="6826" y="93694"/>
                </a:lnTo>
                <a:lnTo>
                  <a:pt x="0" y="136177"/>
                </a:lnTo>
                <a:lnTo>
                  <a:pt x="21" y="1287144"/>
                </a:lnTo>
                <a:lnTo>
                  <a:pt x="7572" y="1329389"/>
                </a:lnTo>
                <a:lnTo>
                  <a:pt x="27179" y="1366101"/>
                </a:lnTo>
                <a:lnTo>
                  <a:pt x="56627" y="1395066"/>
                </a:lnTo>
                <a:lnTo>
                  <a:pt x="93698" y="1414068"/>
                </a:lnTo>
                <a:lnTo>
                  <a:pt x="136177" y="1420895"/>
                </a:lnTo>
                <a:lnTo>
                  <a:pt x="5246289" y="1420873"/>
                </a:lnTo>
                <a:lnTo>
                  <a:pt x="5288529" y="1413322"/>
                </a:lnTo>
                <a:lnTo>
                  <a:pt x="5325241" y="1393715"/>
                </a:lnTo>
                <a:lnTo>
                  <a:pt x="5354208" y="1364267"/>
                </a:lnTo>
                <a:lnTo>
                  <a:pt x="5373213" y="1327196"/>
                </a:lnTo>
                <a:lnTo>
                  <a:pt x="5380040" y="1284717"/>
                </a:lnTo>
                <a:lnTo>
                  <a:pt x="5380019" y="133751"/>
                </a:lnTo>
                <a:lnTo>
                  <a:pt x="5372469" y="91511"/>
                </a:lnTo>
                <a:lnTo>
                  <a:pt x="5352864" y="54799"/>
                </a:lnTo>
                <a:lnTo>
                  <a:pt x="5323419" y="25832"/>
                </a:lnTo>
                <a:lnTo>
                  <a:pt x="5286347" y="6827"/>
                </a:lnTo>
                <a:lnTo>
                  <a:pt x="524386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97" name="object 17"/>
          <p:cNvSpPr/>
          <p:nvPr/>
        </p:nvSpPr>
        <p:spPr>
          <a:xfrm>
            <a:off x="9170272" y="905933"/>
            <a:ext cx="3021727" cy="3124200"/>
          </a:xfrm>
          <a:custGeom>
            <a:avLst/>
            <a:gdLst/>
            <a:ahLst/>
            <a:cxnLst/>
            <a:rect l="l" t="t" r="r" b="b"/>
            <a:pathLst>
              <a:path w="5380355" h="1421129">
                <a:moveTo>
                  <a:pt x="5243863" y="0"/>
                </a:moveTo>
                <a:lnTo>
                  <a:pt x="136177" y="0"/>
                </a:lnTo>
                <a:lnTo>
                  <a:pt x="133750" y="21"/>
                </a:lnTo>
                <a:lnTo>
                  <a:pt x="91505" y="7571"/>
                </a:lnTo>
                <a:lnTo>
                  <a:pt x="54793" y="27176"/>
                </a:lnTo>
                <a:lnTo>
                  <a:pt x="25828" y="56622"/>
                </a:lnTo>
                <a:lnTo>
                  <a:pt x="6826" y="93694"/>
                </a:lnTo>
                <a:lnTo>
                  <a:pt x="0" y="136177"/>
                </a:lnTo>
                <a:lnTo>
                  <a:pt x="21" y="1287144"/>
                </a:lnTo>
                <a:lnTo>
                  <a:pt x="7572" y="1329389"/>
                </a:lnTo>
                <a:lnTo>
                  <a:pt x="27179" y="1366101"/>
                </a:lnTo>
                <a:lnTo>
                  <a:pt x="56627" y="1395066"/>
                </a:lnTo>
                <a:lnTo>
                  <a:pt x="93698" y="1414068"/>
                </a:lnTo>
                <a:lnTo>
                  <a:pt x="136177" y="1420895"/>
                </a:lnTo>
                <a:lnTo>
                  <a:pt x="5246289" y="1420873"/>
                </a:lnTo>
                <a:lnTo>
                  <a:pt x="5288529" y="1413322"/>
                </a:lnTo>
                <a:lnTo>
                  <a:pt x="5325241" y="1393715"/>
                </a:lnTo>
                <a:lnTo>
                  <a:pt x="5354208" y="1364267"/>
                </a:lnTo>
                <a:lnTo>
                  <a:pt x="5373213" y="1327196"/>
                </a:lnTo>
                <a:lnTo>
                  <a:pt x="5380040" y="1284717"/>
                </a:lnTo>
                <a:lnTo>
                  <a:pt x="5380019" y="133751"/>
                </a:lnTo>
                <a:lnTo>
                  <a:pt x="5372469" y="91511"/>
                </a:lnTo>
                <a:lnTo>
                  <a:pt x="5352864" y="54799"/>
                </a:lnTo>
                <a:lnTo>
                  <a:pt x="5323419" y="25832"/>
                </a:lnTo>
                <a:lnTo>
                  <a:pt x="5286347" y="6827"/>
                </a:lnTo>
                <a:lnTo>
                  <a:pt x="524386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98" name="object 25"/>
          <p:cNvSpPr/>
          <p:nvPr/>
        </p:nvSpPr>
        <p:spPr>
          <a:xfrm>
            <a:off x="9276471" y="1289909"/>
            <a:ext cx="2805461" cy="2621691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3129493" y="0"/>
                </a:moveTo>
                <a:lnTo>
                  <a:pt x="125650" y="0"/>
                </a:lnTo>
                <a:lnTo>
                  <a:pt x="111158" y="836"/>
                </a:lnTo>
                <a:lnTo>
                  <a:pt x="70590" y="12785"/>
                </a:lnTo>
                <a:lnTo>
                  <a:pt x="36949" y="36869"/>
                </a:lnTo>
                <a:lnTo>
                  <a:pt x="12835" y="70488"/>
                </a:lnTo>
                <a:lnTo>
                  <a:pt x="850" y="111041"/>
                </a:lnTo>
                <a:lnTo>
                  <a:pt x="0" y="125650"/>
                </a:lnTo>
                <a:lnTo>
                  <a:pt x="830" y="2003341"/>
                </a:lnTo>
                <a:lnTo>
                  <a:pt x="7326" y="2045519"/>
                </a:lnTo>
                <a:lnTo>
                  <a:pt x="27655" y="2081758"/>
                </a:lnTo>
                <a:lnTo>
                  <a:pt x="58385" y="2109336"/>
                </a:lnTo>
                <a:lnTo>
                  <a:pt x="96915" y="2125654"/>
                </a:lnTo>
                <a:lnTo>
                  <a:pt x="125650" y="2128991"/>
                </a:lnTo>
                <a:lnTo>
                  <a:pt x="3143984" y="2128154"/>
                </a:lnTo>
                <a:lnTo>
                  <a:pt x="3184550" y="2116204"/>
                </a:lnTo>
                <a:lnTo>
                  <a:pt x="3218192" y="2092119"/>
                </a:lnTo>
                <a:lnTo>
                  <a:pt x="3242307" y="2058500"/>
                </a:lnTo>
                <a:lnTo>
                  <a:pt x="3254293" y="2017949"/>
                </a:lnTo>
                <a:lnTo>
                  <a:pt x="3255144" y="2003341"/>
                </a:lnTo>
                <a:lnTo>
                  <a:pt x="3254313" y="125650"/>
                </a:lnTo>
                <a:lnTo>
                  <a:pt x="3247818" y="83473"/>
                </a:lnTo>
                <a:lnTo>
                  <a:pt x="3227489" y="47234"/>
                </a:lnTo>
                <a:lnTo>
                  <a:pt x="3196759" y="19655"/>
                </a:lnTo>
                <a:lnTo>
                  <a:pt x="3158229" y="3337"/>
                </a:lnTo>
                <a:lnTo>
                  <a:pt x="3129493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lIns="0" tIns="0" rIns="0" bIns="0"/>
          <a:lstStyle/>
          <a:p>
            <a:pPr algn="ctr">
              <a:defRPr/>
            </a:pPr>
            <a:endParaRPr lang="en-US" sz="1100" b="1" i="1" dirty="0" smtClean="0">
              <a:cs typeface="Arial" charset="0"/>
            </a:endParaRPr>
          </a:p>
        </p:txBody>
      </p:sp>
      <p:sp>
        <p:nvSpPr>
          <p:cNvPr id="100" name="Прямоугольник 99"/>
          <p:cNvSpPr/>
          <p:nvPr/>
        </p:nvSpPr>
        <p:spPr>
          <a:xfrm>
            <a:off x="9165564" y="953211"/>
            <a:ext cx="3026436" cy="307777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lvl="0" algn="ctr"/>
            <a:r>
              <a:rPr lang="uz-Cyrl-UZ" sz="1400" dirty="0" smtClean="0">
                <a:solidFill>
                  <a:schemeClr val="bg1"/>
                </a:solidFill>
                <a:latin typeface="Bahnschrift SemiBold SemiConden" pitchFamily="34" charset="0"/>
              </a:rPr>
              <a:t>Лойиҳанинг харажатлар тақсимоти</a:t>
            </a:r>
            <a:endParaRPr lang="ru-RU" sz="1400" dirty="0" smtClean="0">
              <a:solidFill>
                <a:schemeClr val="bg1"/>
              </a:solidFill>
              <a:latin typeface="Bahnschrift SemiBold SemiConden" pitchFamily="34" charset="0"/>
            </a:endParaRPr>
          </a:p>
        </p:txBody>
      </p:sp>
      <p:sp>
        <p:nvSpPr>
          <p:cNvPr id="101" name="object 25"/>
          <p:cNvSpPr/>
          <p:nvPr/>
        </p:nvSpPr>
        <p:spPr>
          <a:xfrm>
            <a:off x="9325082" y="4277333"/>
            <a:ext cx="2751669" cy="2368117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3129493" y="0"/>
                </a:moveTo>
                <a:lnTo>
                  <a:pt x="125650" y="0"/>
                </a:lnTo>
                <a:lnTo>
                  <a:pt x="111158" y="836"/>
                </a:lnTo>
                <a:lnTo>
                  <a:pt x="70590" y="12785"/>
                </a:lnTo>
                <a:lnTo>
                  <a:pt x="36949" y="36869"/>
                </a:lnTo>
                <a:lnTo>
                  <a:pt x="12835" y="70488"/>
                </a:lnTo>
                <a:lnTo>
                  <a:pt x="850" y="111041"/>
                </a:lnTo>
                <a:lnTo>
                  <a:pt x="0" y="125650"/>
                </a:lnTo>
                <a:lnTo>
                  <a:pt x="830" y="2003341"/>
                </a:lnTo>
                <a:lnTo>
                  <a:pt x="7326" y="2045519"/>
                </a:lnTo>
                <a:lnTo>
                  <a:pt x="27655" y="2081758"/>
                </a:lnTo>
                <a:lnTo>
                  <a:pt x="58385" y="2109336"/>
                </a:lnTo>
                <a:lnTo>
                  <a:pt x="96915" y="2125654"/>
                </a:lnTo>
                <a:lnTo>
                  <a:pt x="125650" y="2128991"/>
                </a:lnTo>
                <a:lnTo>
                  <a:pt x="3143984" y="2128154"/>
                </a:lnTo>
                <a:lnTo>
                  <a:pt x="3184550" y="2116204"/>
                </a:lnTo>
                <a:lnTo>
                  <a:pt x="3218192" y="2092119"/>
                </a:lnTo>
                <a:lnTo>
                  <a:pt x="3242307" y="2058500"/>
                </a:lnTo>
                <a:lnTo>
                  <a:pt x="3254293" y="2017949"/>
                </a:lnTo>
                <a:lnTo>
                  <a:pt x="3255144" y="2003341"/>
                </a:lnTo>
                <a:lnTo>
                  <a:pt x="3254313" y="125650"/>
                </a:lnTo>
                <a:lnTo>
                  <a:pt x="3247818" y="83473"/>
                </a:lnTo>
                <a:lnTo>
                  <a:pt x="3227489" y="47234"/>
                </a:lnTo>
                <a:lnTo>
                  <a:pt x="3196759" y="19655"/>
                </a:lnTo>
                <a:lnTo>
                  <a:pt x="3158229" y="3337"/>
                </a:lnTo>
                <a:lnTo>
                  <a:pt x="3129493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lIns="0" tIns="0" rIns="0" bIns="0"/>
          <a:lstStyle/>
          <a:p>
            <a:pPr algn="ctr">
              <a:defRPr/>
            </a:pPr>
            <a:endParaRPr lang="en-US" sz="1100" b="1" i="1" dirty="0" smtClean="0">
              <a:cs typeface="Arial" charset="0"/>
            </a:endParaRPr>
          </a:p>
        </p:txBody>
      </p:sp>
      <p:sp>
        <p:nvSpPr>
          <p:cNvPr id="105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10231047" y="1448507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6" name="TextBox 105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10153328" y="1604918"/>
            <a:ext cx="1175069" cy="30777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uz-Cyrl-UZ" altLang="ko-KR" sz="1400" b="1" dirty="0" smtClean="0">
                <a:solidFill>
                  <a:schemeClr val="bg1"/>
                </a:solidFill>
                <a:cs typeface="Arial" pitchFamily="34" charset="0"/>
              </a:rPr>
              <a:t>Бино қуриш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07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9494448" y="2151239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9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10925312" y="2134307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6" name="Прямоугольник 115"/>
          <p:cNvSpPr/>
          <p:nvPr/>
        </p:nvSpPr>
        <p:spPr>
          <a:xfrm>
            <a:off x="10317777" y="1804543"/>
            <a:ext cx="101502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 smtClean="0">
                <a:solidFill>
                  <a:srgbClr val="C00000"/>
                </a:solidFill>
                <a:latin typeface="Bahnschrift SemiBold SemiConden" pitchFamily="34" charset="0"/>
              </a:rPr>
              <a:t> </a:t>
            </a:r>
            <a:r>
              <a:rPr lang="uz-Cyrl-UZ" dirty="0" smtClean="0">
                <a:solidFill>
                  <a:srgbClr val="C00000"/>
                </a:solidFill>
                <a:latin typeface="Bahnschrift SemiBold SemiConden" pitchFamily="34" charset="0"/>
              </a:rPr>
              <a:t>200</a:t>
            </a:r>
            <a:r>
              <a:rPr lang="uz-Cyrl-UZ" dirty="0" smtClean="0">
                <a:solidFill>
                  <a:srgbClr val="C00000"/>
                </a:solidFill>
                <a:latin typeface="Bahnschrift SemiBold SemiConden" pitchFamily="34" charset="0"/>
              </a:rPr>
              <a:t> </a:t>
            </a:r>
            <a:r>
              <a:rPr lang="uz-Cyrl-UZ" dirty="0" smtClean="0">
                <a:solidFill>
                  <a:srgbClr val="C00000"/>
                </a:solidFill>
                <a:latin typeface="Bahnschrift SemiBold SemiConden" pitchFamily="34" charset="0"/>
              </a:rPr>
              <a:t>млн.</a:t>
            </a:r>
          </a:p>
          <a:p>
            <a:r>
              <a:rPr lang="uz-Cyrl-UZ" dirty="0" smtClean="0">
                <a:solidFill>
                  <a:srgbClr val="C00000"/>
                </a:solidFill>
                <a:latin typeface="Bahnschrift SemiBold SemiConden" pitchFamily="34" charset="0"/>
              </a:rPr>
              <a:t>  сўм</a:t>
            </a:r>
            <a:endParaRPr lang="ru-RU" dirty="0"/>
          </a:p>
        </p:txBody>
      </p:sp>
      <p:sp>
        <p:nvSpPr>
          <p:cNvPr id="117" name="TextBox 116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9423400" y="2265317"/>
            <a:ext cx="1134533" cy="30777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uz-Cyrl-UZ" altLang="ko-KR" sz="1400" b="1" dirty="0" smtClean="0">
                <a:solidFill>
                  <a:schemeClr val="bg1"/>
                </a:solidFill>
                <a:cs typeface="Arial" pitchFamily="34" charset="0"/>
              </a:rPr>
              <a:t>Ускуналар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20" name="TextBox 119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10830665" y="2129851"/>
            <a:ext cx="1158135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uz-Cyrl-UZ" altLang="ko-KR" sz="1200" b="1" dirty="0" smtClean="0">
                <a:solidFill>
                  <a:schemeClr val="bg1"/>
                </a:solidFill>
                <a:cs typeface="Arial" pitchFamily="34" charset="0"/>
              </a:rPr>
              <a:t>Бошқа харажатлар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24" name="Прямоугольник 123"/>
          <p:cNvSpPr/>
          <p:nvPr/>
        </p:nvSpPr>
        <p:spPr>
          <a:xfrm>
            <a:off x="9547308" y="2481876"/>
            <a:ext cx="91403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 smtClean="0">
                <a:solidFill>
                  <a:srgbClr val="C00000"/>
                </a:solidFill>
                <a:latin typeface="Bahnschrift SemiBold SemiConden" pitchFamily="34" charset="0"/>
              </a:rPr>
              <a:t>1</a:t>
            </a:r>
            <a:r>
              <a:rPr lang="uz-Cyrl-UZ" dirty="0" smtClean="0">
                <a:solidFill>
                  <a:srgbClr val="C00000"/>
                </a:solidFill>
                <a:latin typeface="Bahnschrift SemiBold SemiConden" pitchFamily="34" charset="0"/>
              </a:rPr>
              <a:t>70 </a:t>
            </a:r>
            <a:r>
              <a:rPr lang="uz-Cyrl-UZ" dirty="0" smtClean="0">
                <a:solidFill>
                  <a:srgbClr val="C00000"/>
                </a:solidFill>
                <a:latin typeface="Bahnschrift SemiBold SemiConden" pitchFamily="34" charset="0"/>
              </a:rPr>
              <a:t>млн.</a:t>
            </a:r>
          </a:p>
          <a:p>
            <a:r>
              <a:rPr lang="uz-Cyrl-UZ" dirty="0" smtClean="0">
                <a:solidFill>
                  <a:srgbClr val="C00000"/>
                </a:solidFill>
                <a:latin typeface="Bahnschrift SemiBold SemiConden" pitchFamily="34" charset="0"/>
              </a:rPr>
              <a:t>   сўм</a:t>
            </a:r>
            <a:endParaRPr lang="ru-RU" dirty="0"/>
          </a:p>
        </p:txBody>
      </p:sp>
      <p:sp>
        <p:nvSpPr>
          <p:cNvPr id="125" name="Прямоугольник 124"/>
          <p:cNvSpPr/>
          <p:nvPr/>
        </p:nvSpPr>
        <p:spPr>
          <a:xfrm>
            <a:off x="10927377" y="2464943"/>
            <a:ext cx="894797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 smtClean="0">
                <a:solidFill>
                  <a:srgbClr val="C00000"/>
                </a:solidFill>
                <a:latin typeface="Bahnschrift SemiBold SemiConden" pitchFamily="34" charset="0"/>
              </a:rPr>
              <a:t> </a:t>
            </a:r>
            <a:r>
              <a:rPr lang="uz-Cyrl-UZ" dirty="0" smtClean="0">
                <a:solidFill>
                  <a:srgbClr val="C00000"/>
                </a:solidFill>
                <a:latin typeface="Bahnschrift SemiBold SemiConden" pitchFamily="34" charset="0"/>
              </a:rPr>
              <a:t>29</a:t>
            </a:r>
            <a:r>
              <a:rPr lang="uz-Cyrl-UZ" dirty="0" smtClean="0">
                <a:solidFill>
                  <a:srgbClr val="C00000"/>
                </a:solidFill>
                <a:latin typeface="Bahnschrift SemiBold SemiConden" pitchFamily="34" charset="0"/>
              </a:rPr>
              <a:t> </a:t>
            </a:r>
            <a:r>
              <a:rPr lang="uz-Cyrl-UZ" dirty="0" smtClean="0">
                <a:solidFill>
                  <a:srgbClr val="C00000"/>
                </a:solidFill>
                <a:latin typeface="Bahnschrift SemiBold SemiConden" pitchFamily="34" charset="0"/>
              </a:rPr>
              <a:t>млн.</a:t>
            </a:r>
          </a:p>
          <a:p>
            <a:r>
              <a:rPr lang="uz-Cyrl-UZ" dirty="0" smtClean="0">
                <a:solidFill>
                  <a:srgbClr val="C00000"/>
                </a:solidFill>
                <a:latin typeface="Bahnschrift SemiBold SemiConden" pitchFamily="34" charset="0"/>
              </a:rPr>
              <a:t>   сўм</a:t>
            </a:r>
            <a:endParaRPr lang="ru-RU" dirty="0"/>
          </a:p>
        </p:txBody>
      </p:sp>
      <p:pic>
        <p:nvPicPr>
          <p:cNvPr id="1026" name="Picture 2" descr="Namangan Travel Guide, Travel Attractions Namangan, Things to do in Namangan,  Map of Namangan, Weather in Namangan and Travel Reports for Namangan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25848" y="1645500"/>
            <a:ext cx="1225205" cy="122520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/>
        </p:spPr>
      </p:pic>
      <p:pic>
        <p:nvPicPr>
          <p:cNvPr id="1030" name="Picture 6" descr="IT park with an innovative school to be built in Namangan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38712" y="3098338"/>
            <a:ext cx="1225853" cy="1142874"/>
          </a:xfrm>
          <a:prstGeom prst="rect">
            <a:avLst/>
          </a:prstGeom>
          <a:ln>
            <a:noFill/>
          </a:ln>
          <a:effectLst>
            <a:softEdge rad="112500"/>
          </a:effectLst>
          <a:extLst/>
        </p:spPr>
      </p:pic>
      <p:sp>
        <p:nvSpPr>
          <p:cNvPr id="102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10195688" y="2843128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/>
          </a:p>
        </p:txBody>
      </p:sp>
      <p:pic>
        <p:nvPicPr>
          <p:cNvPr id="103" name="Рисунок 102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95770" y="2416446"/>
            <a:ext cx="1149659" cy="128378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12" name="Рисунок 111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7003"/>
          <a:stretch/>
        </p:blipFill>
        <p:spPr>
          <a:xfrm>
            <a:off x="362062" y="4314716"/>
            <a:ext cx="2685825" cy="2149928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121" name="Рисунок 120"/>
          <p:cNvPicPr>
            <a:picLocks noChangeAspect="1"/>
          </p:cNvPicPr>
          <p:nvPr/>
        </p:nvPicPr>
        <p:blipFill rotWithShape="1"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3810" r="14882" b="27678"/>
          <a:stretch/>
        </p:blipFill>
        <p:spPr>
          <a:xfrm>
            <a:off x="9387298" y="4426234"/>
            <a:ext cx="2610085" cy="2122548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1456115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5359</TotalTime>
  <Words>117</Words>
  <Application>Microsoft Office PowerPoint</Application>
  <PresentationFormat>Широкоэкранный</PresentationFormat>
  <Paragraphs>43</Paragraphs>
  <Slides>1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8" baseType="lpstr">
      <vt:lpstr>맑은 고딕</vt:lpstr>
      <vt:lpstr>Arial</vt:lpstr>
      <vt:lpstr>Bahnschrift SemiBold SemiConden</vt:lpstr>
      <vt:lpstr>Calibri</vt:lpstr>
      <vt:lpstr>Calibri Light</vt:lpstr>
      <vt:lpstr>Times New Roman</vt:lpstr>
      <vt:lpstr>Тема Office</vt:lpstr>
      <vt:lpstr>Презентация PowerPoint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Руслан Халилов</dc:creator>
  <cp:lastModifiedBy>admin</cp:lastModifiedBy>
  <cp:revision>510</cp:revision>
  <dcterms:created xsi:type="dcterms:W3CDTF">2020-12-11T07:51:35Z</dcterms:created>
  <dcterms:modified xsi:type="dcterms:W3CDTF">2021-08-04T07:14:03Z</dcterms:modified>
</cp:coreProperties>
</file>